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8" r:id="rId7"/>
  </p:sldMasterIdLst>
  <p:notesMasterIdLst>
    <p:notesMasterId r:id="rId17"/>
  </p:notesMasterIdLst>
  <p:sldIdLst>
    <p:sldId id="1412" r:id="rId8"/>
    <p:sldId id="1046" r:id="rId9"/>
    <p:sldId id="1513" r:id="rId10"/>
    <p:sldId id="2145707567" r:id="rId11"/>
    <p:sldId id="267" r:id="rId12"/>
    <p:sldId id="1517" r:id="rId13"/>
    <p:sldId id="1512" r:id="rId14"/>
    <p:sldId id="1515" r:id="rId15"/>
    <p:sldId id="15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9B49C-1C91-268E-0420-AE40B1107894}" v="18" dt="2025-10-07T12:33:59.271"/>
    <p1510:client id="{BC628A19-578D-4529-B23B-186DA7792FB8}" v="25" dt="2025-10-06T15:20:46.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76" autoAdjust="0"/>
  </p:normalViewPr>
  <p:slideViewPr>
    <p:cSldViewPr snapToGrid="0">
      <p:cViewPr varScale="1">
        <p:scale>
          <a:sx n="69" d="100"/>
          <a:sy n="69" d="100"/>
        </p:scale>
        <p:origin x="215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arding-Safeguarding" userId="cd9a72d3-cad9-4bf2-b48c-10f238abd0cf" providerId="ADAL" clId="{BC628A19-578D-4529-B23B-186DA7792FB8}"/>
    <pc:docChg chg="undo custSel addSld delSld modSld">
      <pc:chgData name="Emma Harding-Safeguarding" userId="cd9a72d3-cad9-4bf2-b48c-10f238abd0cf" providerId="ADAL" clId="{BC628A19-578D-4529-B23B-186DA7792FB8}" dt="2025-10-06T15:45:23.730" v="1638" actId="13926"/>
      <pc:docMkLst>
        <pc:docMk/>
      </pc:docMkLst>
      <pc:sldChg chg="modSp mod">
        <pc:chgData name="Emma Harding-Safeguarding" userId="cd9a72d3-cad9-4bf2-b48c-10f238abd0cf" providerId="ADAL" clId="{BC628A19-578D-4529-B23B-186DA7792FB8}" dt="2025-10-06T15:45:23.730" v="1638" actId="13926"/>
        <pc:sldMkLst>
          <pc:docMk/>
          <pc:sldMk cId="620855631" sldId="267"/>
        </pc:sldMkLst>
        <pc:spChg chg="mod">
          <ac:chgData name="Emma Harding-Safeguarding" userId="cd9a72d3-cad9-4bf2-b48c-10f238abd0cf" providerId="ADAL" clId="{BC628A19-578D-4529-B23B-186DA7792FB8}" dt="2025-10-06T15:45:23.730" v="1638" actId="13926"/>
          <ac:spMkLst>
            <pc:docMk/>
            <pc:sldMk cId="620855631" sldId="267"/>
            <ac:spMk id="4" creationId="{26CA0EA1-6478-8C3B-8D76-E70C631ED860}"/>
          </ac:spMkLst>
        </pc:spChg>
      </pc:sldChg>
      <pc:sldChg chg="modSp mod">
        <pc:chgData name="Emma Harding-Safeguarding" userId="cd9a72d3-cad9-4bf2-b48c-10f238abd0cf" providerId="ADAL" clId="{BC628A19-578D-4529-B23B-186DA7792FB8}" dt="2025-10-06T11:23:59.484" v="1455" actId="20577"/>
        <pc:sldMkLst>
          <pc:docMk/>
          <pc:sldMk cId="2889717448" sldId="1412"/>
        </pc:sldMkLst>
        <pc:spChg chg="mod">
          <ac:chgData name="Emma Harding-Safeguarding" userId="cd9a72d3-cad9-4bf2-b48c-10f238abd0cf" providerId="ADAL" clId="{BC628A19-578D-4529-B23B-186DA7792FB8}" dt="2025-10-06T11:23:59.484" v="1455" actId="20577"/>
          <ac:spMkLst>
            <pc:docMk/>
            <pc:sldMk cId="2889717448" sldId="1412"/>
            <ac:spMk id="3" creationId="{2E8DD4A3-1C3A-402E-80EC-FF9F8BFBED86}"/>
          </ac:spMkLst>
        </pc:spChg>
        <pc:spChg chg="mod">
          <ac:chgData name="Emma Harding-Safeguarding" userId="cd9a72d3-cad9-4bf2-b48c-10f238abd0cf" providerId="ADAL" clId="{BC628A19-578D-4529-B23B-186DA7792FB8}" dt="2025-10-06T10:09:32.514" v="0" actId="207"/>
          <ac:spMkLst>
            <pc:docMk/>
            <pc:sldMk cId="2889717448" sldId="1412"/>
            <ac:spMk id="6" creationId="{BF778554-859F-8E4E-E9D9-D7464F9DDCC8}"/>
          </ac:spMkLst>
        </pc:spChg>
      </pc:sldChg>
      <pc:sldChg chg="del">
        <pc:chgData name="Emma Harding-Safeguarding" userId="cd9a72d3-cad9-4bf2-b48c-10f238abd0cf" providerId="ADAL" clId="{BC628A19-578D-4529-B23B-186DA7792FB8}" dt="2025-10-06T11:23:24.749" v="1420" actId="47"/>
        <pc:sldMkLst>
          <pc:docMk/>
          <pc:sldMk cId="3806593049" sldId="1511"/>
        </pc:sldMkLst>
      </pc:sldChg>
      <pc:sldChg chg="del">
        <pc:chgData name="Emma Harding-Safeguarding" userId="cd9a72d3-cad9-4bf2-b48c-10f238abd0cf" providerId="ADAL" clId="{BC628A19-578D-4529-B23B-186DA7792FB8}" dt="2025-10-06T15:20:56.435" v="1556" actId="47"/>
        <pc:sldMkLst>
          <pc:docMk/>
          <pc:sldMk cId="458665112" sldId="1514"/>
        </pc:sldMkLst>
      </pc:sldChg>
      <pc:sldChg chg="addSp delSp modSp mod">
        <pc:chgData name="Emma Harding-Safeguarding" userId="cd9a72d3-cad9-4bf2-b48c-10f238abd0cf" providerId="ADAL" clId="{BC628A19-578D-4529-B23B-186DA7792FB8}" dt="2025-10-06T15:18:50.670" v="1554" actId="20577"/>
        <pc:sldMkLst>
          <pc:docMk/>
          <pc:sldMk cId="3840993600" sldId="1515"/>
        </pc:sldMkLst>
        <pc:spChg chg="add del mod">
          <ac:chgData name="Emma Harding-Safeguarding" userId="cd9a72d3-cad9-4bf2-b48c-10f238abd0cf" providerId="ADAL" clId="{BC628A19-578D-4529-B23B-186DA7792FB8}" dt="2025-10-06T15:17:54.683" v="1472" actId="22"/>
          <ac:spMkLst>
            <pc:docMk/>
            <pc:sldMk cId="3840993600" sldId="1515"/>
            <ac:spMk id="11" creationId="{4A2C71BD-4E6B-3730-3451-A5CAAC61F901}"/>
          </ac:spMkLst>
        </pc:spChg>
        <pc:spChg chg="add mod">
          <ac:chgData name="Emma Harding-Safeguarding" userId="cd9a72d3-cad9-4bf2-b48c-10f238abd0cf" providerId="ADAL" clId="{BC628A19-578D-4529-B23B-186DA7792FB8}" dt="2025-10-06T15:18:50.670" v="1554" actId="20577"/>
          <ac:spMkLst>
            <pc:docMk/>
            <pc:sldMk cId="3840993600" sldId="1515"/>
            <ac:spMk id="12" creationId="{FAC7D2A6-CBFE-85E7-803D-C976E50F845C}"/>
          </ac:spMkLst>
        </pc:spChg>
        <pc:picChg chg="add mod">
          <ac:chgData name="Emma Harding-Safeguarding" userId="cd9a72d3-cad9-4bf2-b48c-10f238abd0cf" providerId="ADAL" clId="{BC628A19-578D-4529-B23B-186DA7792FB8}" dt="2025-10-06T15:17:36.491" v="1468" actId="1076"/>
          <ac:picMkLst>
            <pc:docMk/>
            <pc:sldMk cId="3840993600" sldId="1515"/>
            <ac:picMk id="6" creationId="{C7515111-F16E-8639-AD1C-4814F9F02906}"/>
          </ac:picMkLst>
        </pc:picChg>
      </pc:sldChg>
      <pc:sldChg chg="del">
        <pc:chgData name="Emma Harding-Safeguarding" userId="cd9a72d3-cad9-4bf2-b48c-10f238abd0cf" providerId="ADAL" clId="{BC628A19-578D-4529-B23B-186DA7792FB8}" dt="2025-10-06T15:21:07.006" v="1557" actId="47"/>
        <pc:sldMkLst>
          <pc:docMk/>
          <pc:sldMk cId="1088567217" sldId="1516"/>
        </pc:sldMkLst>
      </pc:sldChg>
      <pc:sldChg chg="addSp delSp modSp new mod">
        <pc:chgData name="Emma Harding-Safeguarding" userId="cd9a72d3-cad9-4bf2-b48c-10f238abd0cf" providerId="ADAL" clId="{BC628A19-578D-4529-B23B-186DA7792FB8}" dt="2025-10-06T15:27:52.323" v="1577" actId="20577"/>
        <pc:sldMkLst>
          <pc:docMk/>
          <pc:sldMk cId="3110780542" sldId="1517"/>
        </pc:sldMkLst>
        <pc:spChg chg="mod">
          <ac:chgData name="Emma Harding-Safeguarding" userId="cd9a72d3-cad9-4bf2-b48c-10f238abd0cf" providerId="ADAL" clId="{BC628A19-578D-4529-B23B-186DA7792FB8}" dt="2025-10-06T11:30:51.762" v="1465" actId="207"/>
          <ac:spMkLst>
            <pc:docMk/>
            <pc:sldMk cId="3110780542" sldId="1517"/>
            <ac:spMk id="2" creationId="{0E91E997-8F39-3B94-8D69-6DF21D504D33}"/>
          </ac:spMkLst>
        </pc:spChg>
        <pc:spChg chg="del">
          <ac:chgData name="Emma Harding-Safeguarding" userId="cd9a72d3-cad9-4bf2-b48c-10f238abd0cf" providerId="ADAL" clId="{BC628A19-578D-4529-B23B-186DA7792FB8}" dt="2025-10-06T10:44:19.103" v="101" actId="1032"/>
          <ac:spMkLst>
            <pc:docMk/>
            <pc:sldMk cId="3110780542" sldId="1517"/>
            <ac:spMk id="3" creationId="{62948A72-FAB3-761B-9682-240CB8021ED9}"/>
          </ac:spMkLst>
        </pc:spChg>
        <pc:spChg chg="add mod">
          <ac:chgData name="Emma Harding-Safeguarding" userId="cd9a72d3-cad9-4bf2-b48c-10f238abd0cf" providerId="ADAL" clId="{BC628A19-578D-4529-B23B-186DA7792FB8}" dt="2025-10-06T15:27:52.323" v="1577" actId="20577"/>
          <ac:spMkLst>
            <pc:docMk/>
            <pc:sldMk cId="3110780542" sldId="1517"/>
            <ac:spMk id="6" creationId="{7DD03950-8754-9660-D523-1F2675067B2C}"/>
          </ac:spMkLst>
        </pc:spChg>
        <pc:graphicFrameChg chg="add del mod modGraphic">
          <ac:chgData name="Emma Harding-Safeguarding" userId="cd9a72d3-cad9-4bf2-b48c-10f238abd0cf" providerId="ADAL" clId="{BC628A19-578D-4529-B23B-186DA7792FB8}" dt="2025-10-06T10:48:10.026" v="114" actId="21"/>
          <ac:graphicFrameMkLst>
            <pc:docMk/>
            <pc:sldMk cId="3110780542" sldId="1517"/>
            <ac:graphicFrameMk id="4" creationId="{48761DFB-FA03-EC39-9662-EEBECC77360E}"/>
          </ac:graphicFrameMkLst>
        </pc:graphicFrameChg>
      </pc:sldChg>
      <pc:sldChg chg="add">
        <pc:chgData name="Emma Harding-Safeguarding" userId="cd9a72d3-cad9-4bf2-b48c-10f238abd0cf" providerId="ADAL" clId="{BC628A19-578D-4529-B23B-186DA7792FB8}" dt="2025-10-06T15:20:46.898" v="1555"/>
        <pc:sldMkLst>
          <pc:docMk/>
          <pc:sldMk cId="1758154463" sldId="1518"/>
        </pc:sldMkLst>
      </pc:sldChg>
    </pc:docChg>
  </pc:docChgLst>
  <pc:docChgLst>
    <pc:chgData name="Emma Harding-Safeguarding" userId="S::emma.harding-safeguarding@shropshire.gov.uk::cd9a72d3-cad9-4bf2-b48c-10f238abd0cf" providerId="AD" clId="Web-{0669B49C-1C91-268E-0420-AE40B1107894}"/>
    <pc:docChg chg="addSld delSld modSld sldOrd">
      <pc:chgData name="Emma Harding-Safeguarding" userId="S::emma.harding-safeguarding@shropshire.gov.uk::cd9a72d3-cad9-4bf2-b48c-10f238abd0cf" providerId="AD" clId="Web-{0669B49C-1C91-268E-0420-AE40B1107894}" dt="2025-10-07T12:33:59.271" v="19"/>
      <pc:docMkLst>
        <pc:docMk/>
      </pc:docMkLst>
      <pc:sldChg chg="modSp ord">
        <pc:chgData name="Emma Harding-Safeguarding" userId="S::emma.harding-safeguarding@shropshire.gov.uk::cd9a72d3-cad9-4bf2-b48c-10f238abd0cf" providerId="AD" clId="Web-{0669B49C-1C91-268E-0420-AE40B1107894}" dt="2025-10-07T09:25:04.891" v="16" actId="20577"/>
        <pc:sldMkLst>
          <pc:docMk/>
          <pc:sldMk cId="620855631" sldId="267"/>
        </pc:sldMkLst>
        <pc:spChg chg="mod">
          <ac:chgData name="Emma Harding-Safeguarding" userId="S::emma.harding-safeguarding@shropshire.gov.uk::cd9a72d3-cad9-4bf2-b48c-10f238abd0cf" providerId="AD" clId="Web-{0669B49C-1C91-268E-0420-AE40B1107894}" dt="2025-10-07T09:25:04.891" v="16" actId="20577"/>
          <ac:spMkLst>
            <pc:docMk/>
            <pc:sldMk cId="620855631" sldId="267"/>
            <ac:spMk id="3" creationId="{8FEABAA4-99BB-43B1-8E01-8DEF69322F60}"/>
          </ac:spMkLst>
        </pc:spChg>
        <pc:spChg chg="mod">
          <ac:chgData name="Emma Harding-Safeguarding" userId="S::emma.harding-safeguarding@shropshire.gov.uk::cd9a72d3-cad9-4bf2-b48c-10f238abd0cf" providerId="AD" clId="Web-{0669B49C-1C91-268E-0420-AE40B1107894}" dt="2025-10-07T09:24:53.641" v="14" actId="20577"/>
          <ac:spMkLst>
            <pc:docMk/>
            <pc:sldMk cId="620855631" sldId="267"/>
            <ac:spMk id="4" creationId="{26CA0EA1-6478-8C3B-8D76-E70C631ED860}"/>
          </ac:spMkLst>
        </pc:spChg>
      </pc:sldChg>
      <pc:sldChg chg="ord">
        <pc:chgData name="Emma Harding-Safeguarding" userId="S::emma.harding-safeguarding@shropshire.gov.uk::cd9a72d3-cad9-4bf2-b48c-10f238abd0cf" providerId="AD" clId="Web-{0669B49C-1C91-268E-0420-AE40B1107894}" dt="2025-10-07T12:33:59.271" v="19"/>
        <pc:sldMkLst>
          <pc:docMk/>
          <pc:sldMk cId="3642876945" sldId="1046"/>
        </pc:sldMkLst>
      </pc:sldChg>
      <pc:sldChg chg="del">
        <pc:chgData name="Emma Harding-Safeguarding" userId="S::emma.harding-safeguarding@shropshire.gov.uk::cd9a72d3-cad9-4bf2-b48c-10f238abd0cf" providerId="AD" clId="Web-{0669B49C-1C91-268E-0420-AE40B1107894}" dt="2025-10-07T09:22:06.856" v="5"/>
        <pc:sldMkLst>
          <pc:docMk/>
          <pc:sldMk cId="1059562266" sldId="1509"/>
        </pc:sldMkLst>
      </pc:sldChg>
      <pc:sldChg chg="addSp delSp">
        <pc:chgData name="Emma Harding-Safeguarding" userId="S::emma.harding-safeguarding@shropshire.gov.uk::cd9a72d3-cad9-4bf2-b48c-10f238abd0cf" providerId="AD" clId="Web-{0669B49C-1C91-268E-0420-AE40B1107894}" dt="2025-10-07T09:22:36.763" v="7"/>
        <pc:sldMkLst>
          <pc:docMk/>
          <pc:sldMk cId="3110780542" sldId="1517"/>
        </pc:sldMkLst>
        <pc:spChg chg="add del">
          <ac:chgData name="Emma Harding-Safeguarding" userId="S::emma.harding-safeguarding@shropshire.gov.uk::cd9a72d3-cad9-4bf2-b48c-10f238abd0cf" providerId="AD" clId="Web-{0669B49C-1C91-268E-0420-AE40B1107894}" dt="2025-10-07T09:22:36.763" v="7"/>
          <ac:spMkLst>
            <pc:docMk/>
            <pc:sldMk cId="3110780542" sldId="1517"/>
            <ac:spMk id="6" creationId="{7DD03950-8754-9660-D523-1F2675067B2C}"/>
          </ac:spMkLst>
        </pc:spChg>
        <pc:graphicFrameChg chg="add del">
          <ac:chgData name="Emma Harding-Safeguarding" userId="S::emma.harding-safeguarding@shropshire.gov.uk::cd9a72d3-cad9-4bf2-b48c-10f238abd0cf" providerId="AD" clId="Web-{0669B49C-1C91-268E-0420-AE40B1107894}" dt="2025-10-07T09:22:36.763" v="7"/>
          <ac:graphicFrameMkLst>
            <pc:docMk/>
            <pc:sldMk cId="3110780542" sldId="1517"/>
            <ac:graphicFrameMk id="8" creationId="{50A3B03E-0EA0-F6C5-4199-54A8C516B53D}"/>
          </ac:graphicFrameMkLst>
        </pc:graphicFrameChg>
      </pc:sldChg>
      <pc:sldChg chg="modSp add mod modClrScheme chgLayout">
        <pc:chgData name="Emma Harding-Safeguarding" userId="S::emma.harding-safeguarding@shropshire.gov.uk::cd9a72d3-cad9-4bf2-b48c-10f238abd0cf" providerId="AD" clId="Web-{0669B49C-1C91-268E-0420-AE40B1107894}" dt="2025-10-07T09:25:53.970" v="18" actId="20577"/>
        <pc:sldMkLst>
          <pc:docMk/>
          <pc:sldMk cId="3292278154" sldId="2145707567"/>
        </pc:sldMkLst>
        <pc:spChg chg="mod ord">
          <ac:chgData name="Emma Harding-Safeguarding" userId="S::emma.harding-safeguarding@shropshire.gov.uk::cd9a72d3-cad9-4bf2-b48c-10f238abd0cf" providerId="AD" clId="Web-{0669B49C-1C91-268E-0420-AE40B1107894}" dt="2025-10-07T09:21:18.636" v="2"/>
          <ac:spMkLst>
            <pc:docMk/>
            <pc:sldMk cId="3292278154" sldId="2145707567"/>
            <ac:spMk id="2" creationId="{CD505B49-0B09-E84D-5D50-05E51C74403A}"/>
          </ac:spMkLst>
        </pc:spChg>
        <pc:graphicFrameChg chg="mod ord modGraphic">
          <ac:chgData name="Emma Harding-Safeguarding" userId="S::emma.harding-safeguarding@shropshire.gov.uk::cd9a72d3-cad9-4bf2-b48c-10f238abd0cf" providerId="AD" clId="Web-{0669B49C-1C91-268E-0420-AE40B1107894}" dt="2025-10-07T09:25:53.970" v="18" actId="20577"/>
          <ac:graphicFrameMkLst>
            <pc:docMk/>
            <pc:sldMk cId="3292278154" sldId="2145707567"/>
            <ac:graphicFrameMk id="4" creationId="{6182D501-198A-64F6-48A2-70D8E28A61B7}"/>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gov.uk/government/publications/prevent-duty-guidance" TargetMode="External"/><Relationship Id="rId1" Type="http://schemas.openxmlformats.org/officeDocument/2006/relationships/hyperlink" Target="https://www.gov.uk/government/publications/new-definition-of-extremism-2024/new-definition-of-extremism-2024"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gov.uk/government/publications/prevent-duty-risk-assessment-template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gov.uk/government/publications/prevent-duty-guidance" TargetMode="External"/><Relationship Id="rId1" Type="http://schemas.openxmlformats.org/officeDocument/2006/relationships/hyperlink" Target="https://www.gov.uk/government/publications/new-definition-of-extremism-2024/new-definition-of-extremism-2024"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gov.uk/government/publications/prevent-duty-risk-assessment-templat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8D1C4-B747-447A-BFF9-388427649C5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92FAB078-A88D-40EE-9CC9-1A95D2841047}">
      <dgm:prSet phldrT="[Text]"/>
      <dgm:spPr/>
      <dgm:t>
        <a:bodyPr/>
        <a:lstStyle/>
        <a:p>
          <a:pPr algn="ctr"/>
          <a:r>
            <a:rPr lang="en-GB">
              <a:solidFill>
                <a:srgbClr val="FFC000"/>
              </a:solidFill>
            </a:rPr>
            <a:t>Radicalisation</a:t>
          </a:r>
        </a:p>
      </dgm:t>
    </dgm:pt>
    <dgm:pt modelId="{96BA0A31-AA6A-444A-A5E6-F3C04E19B21A}" type="parTrans" cxnId="{4A6ADAAF-B908-4C90-9E41-2E25C2FCFF8F}">
      <dgm:prSet/>
      <dgm:spPr/>
      <dgm:t>
        <a:bodyPr/>
        <a:lstStyle/>
        <a:p>
          <a:endParaRPr lang="en-GB"/>
        </a:p>
      </dgm:t>
    </dgm:pt>
    <dgm:pt modelId="{02EDA13C-E50D-4325-A955-925A4C733994}" type="sibTrans" cxnId="{4A6ADAAF-B908-4C90-9E41-2E25C2FCFF8F}">
      <dgm:prSet/>
      <dgm:spPr/>
      <dgm:t>
        <a:bodyPr/>
        <a:lstStyle/>
        <a:p>
          <a:endParaRPr lang="en-GB"/>
        </a:p>
      </dgm:t>
    </dgm:pt>
    <dgm:pt modelId="{F2801528-8682-44E5-99C1-394747682EFF}">
      <dgm:prSet phldrT="[Text]"/>
      <dgm:spPr/>
      <dgm:t>
        <a:bodyPr/>
        <a:lstStyle/>
        <a:p>
          <a:endParaRPr lang="en-GB"/>
        </a:p>
        <a:p>
          <a:endParaRPr lang="en-GB"/>
        </a:p>
        <a:p>
          <a:endParaRPr lang="en-GB"/>
        </a:p>
        <a:p>
          <a:endParaRPr lang="en-GB"/>
        </a:p>
        <a:p>
          <a:endParaRPr lang="en-GB"/>
        </a:p>
        <a:p>
          <a:r>
            <a:rPr lang="en-GB">
              <a:latin typeface="Arial" panose="020B0604020202020204" pitchFamily="34" charset="0"/>
              <a:cs typeface="Arial" panose="020B0604020202020204" pitchFamily="34" charset="0"/>
            </a:rPr>
            <a:t>The process of a person legitimising support for, or use of terrorist violence</a:t>
          </a:r>
        </a:p>
      </dgm:t>
    </dgm:pt>
    <dgm:pt modelId="{00B75A32-91F3-452B-9AF2-17C94C93F707}" type="parTrans" cxnId="{0BE83B95-E957-44E0-989F-85757D3192D2}">
      <dgm:prSet/>
      <dgm:spPr/>
      <dgm:t>
        <a:bodyPr/>
        <a:lstStyle/>
        <a:p>
          <a:endParaRPr lang="en-GB"/>
        </a:p>
      </dgm:t>
    </dgm:pt>
    <dgm:pt modelId="{9DDBADF6-35C0-4FF6-A42E-3BDBCFCFB989}" type="sibTrans" cxnId="{0BE83B95-E957-44E0-989F-85757D3192D2}">
      <dgm:prSet/>
      <dgm:spPr/>
      <dgm:t>
        <a:bodyPr/>
        <a:lstStyle/>
        <a:p>
          <a:endParaRPr lang="en-GB"/>
        </a:p>
      </dgm:t>
    </dgm:pt>
    <dgm:pt modelId="{185F6632-F87C-4C2B-A14D-A54400F3E32C}">
      <dgm:prSet phldrT="[Text]"/>
      <dgm:spPr/>
      <dgm:t>
        <a:bodyPr/>
        <a:lstStyle/>
        <a:p>
          <a:pPr algn="ctr"/>
          <a:r>
            <a:rPr lang="en-GB">
              <a:solidFill>
                <a:srgbClr val="FFC000"/>
              </a:solidFill>
            </a:rPr>
            <a:t>Extremism</a:t>
          </a:r>
        </a:p>
      </dgm:t>
    </dgm:pt>
    <dgm:pt modelId="{B70AF8F7-2CD6-44E1-8656-A8E10C8AC0EC}" type="parTrans" cxnId="{E0A08AF3-5565-4F37-A801-5643B8FFED32}">
      <dgm:prSet/>
      <dgm:spPr/>
      <dgm:t>
        <a:bodyPr/>
        <a:lstStyle/>
        <a:p>
          <a:endParaRPr lang="en-GB"/>
        </a:p>
      </dgm:t>
    </dgm:pt>
    <dgm:pt modelId="{88C5A7F1-B5D7-473E-8638-9786A4A0D2C6}" type="sibTrans" cxnId="{E0A08AF3-5565-4F37-A801-5643B8FFED32}">
      <dgm:prSet/>
      <dgm:spPr/>
      <dgm:t>
        <a:bodyPr/>
        <a:lstStyle/>
        <a:p>
          <a:endParaRPr lang="en-GB"/>
        </a:p>
      </dgm:t>
    </dgm:pt>
    <dgm:pt modelId="{52FC1A4E-B236-46D9-B886-39C1F171C0C9}">
      <dgm:prSet phldrT="[Text]"/>
      <dgm:spPr/>
      <dgm:t>
        <a:bodyPr/>
        <a:lstStyle/>
        <a:p>
          <a:r>
            <a:rPr lang="en-GB">
              <a:solidFill>
                <a:srgbClr val="FFC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New definition </a:t>
          </a:r>
          <a:r>
            <a:rPr lang="en-GB">
              <a:latin typeface="Arial" panose="020B0604020202020204" pitchFamily="34" charset="0"/>
              <a:cs typeface="Arial" panose="020B0604020202020204" pitchFamily="34" charset="0"/>
            </a:rPr>
            <a:t>in 2024 </a:t>
          </a:r>
          <a:r>
            <a:rPr lang="en-GB" b="1">
              <a:latin typeface="Arial" panose="020B0604020202020204" pitchFamily="34" charset="0"/>
              <a:cs typeface="Arial" panose="020B0604020202020204" pitchFamily="34" charset="0"/>
            </a:rPr>
            <a:t>but only for </a:t>
          </a:r>
          <a:r>
            <a:rPr lang="en-GB" b="0" i="0">
              <a:latin typeface="Arial" panose="020B0604020202020204" pitchFamily="34" charset="0"/>
              <a:cs typeface="Arial" panose="020B0604020202020204" pitchFamily="34" charset="0"/>
            </a:rPr>
            <a:t>UK ministerial central government departments!</a:t>
          </a:r>
          <a:endParaRPr lang="en-GB"/>
        </a:p>
      </dgm:t>
    </dgm:pt>
    <dgm:pt modelId="{9A8704A1-2E22-4825-B57B-9AD99C32025C}" type="parTrans" cxnId="{205AA367-97A4-4666-AAC9-111EB99DC6E5}">
      <dgm:prSet/>
      <dgm:spPr/>
      <dgm:t>
        <a:bodyPr/>
        <a:lstStyle/>
        <a:p>
          <a:endParaRPr lang="en-GB"/>
        </a:p>
      </dgm:t>
    </dgm:pt>
    <dgm:pt modelId="{076A2176-824E-4167-BD76-DBFDE6B307BE}" type="sibTrans" cxnId="{205AA367-97A4-4666-AAC9-111EB99DC6E5}">
      <dgm:prSet/>
      <dgm:spPr/>
      <dgm:t>
        <a:bodyPr/>
        <a:lstStyle/>
        <a:p>
          <a:endParaRPr lang="en-GB"/>
        </a:p>
      </dgm:t>
    </dgm:pt>
    <dgm:pt modelId="{2F835C73-D93A-4488-A175-685FE8FD40D4}">
      <dgm:prSet phldrT="[Text]"/>
      <dgm:spPr/>
      <dgm:t>
        <a:bodyPr/>
        <a:lstStyle/>
        <a:p>
          <a:pPr algn="ctr"/>
          <a:r>
            <a:rPr lang="en-GB">
              <a:solidFill>
                <a:srgbClr val="FFC000"/>
              </a:solidFill>
            </a:rPr>
            <a:t>Terrorism</a:t>
          </a:r>
        </a:p>
      </dgm:t>
    </dgm:pt>
    <dgm:pt modelId="{0131939A-8952-4032-A33D-D8BEEB07375E}" type="parTrans" cxnId="{A6CA968B-DD68-4A20-9B6F-B54EF21E3B0A}">
      <dgm:prSet/>
      <dgm:spPr/>
      <dgm:t>
        <a:bodyPr/>
        <a:lstStyle/>
        <a:p>
          <a:endParaRPr lang="en-GB"/>
        </a:p>
      </dgm:t>
    </dgm:pt>
    <dgm:pt modelId="{A2571D49-E7B9-4695-813B-A8F0E47449B9}" type="sibTrans" cxnId="{A6CA968B-DD68-4A20-9B6F-B54EF21E3B0A}">
      <dgm:prSet/>
      <dgm:spPr/>
      <dgm:t>
        <a:bodyPr/>
        <a:lstStyle/>
        <a:p>
          <a:endParaRPr lang="en-GB"/>
        </a:p>
      </dgm:t>
    </dgm:pt>
    <dgm:pt modelId="{387D8DB6-0FD5-4D77-9E6C-66C83B63A6E2}">
      <dgm:prSet/>
      <dgm:spPr/>
      <dgm:t>
        <a:bodyPr/>
        <a:lstStyle/>
        <a:p>
          <a:endParaRPr lang="en-GB" b="0" i="0">
            <a:latin typeface="Arial" panose="020B0604020202020204" pitchFamily="34" charset="0"/>
            <a:cs typeface="Arial" panose="020B0604020202020204" pitchFamily="34" charset="0"/>
          </a:endParaRPr>
        </a:p>
      </dgm:t>
    </dgm:pt>
    <dgm:pt modelId="{D7592B26-7BC3-4661-9C66-76A74D1BABD5}" type="parTrans" cxnId="{B60824C5-C2F9-47C8-85F5-24F69DF324F2}">
      <dgm:prSet/>
      <dgm:spPr/>
      <dgm:t>
        <a:bodyPr/>
        <a:lstStyle/>
        <a:p>
          <a:endParaRPr lang="en-GB"/>
        </a:p>
      </dgm:t>
    </dgm:pt>
    <dgm:pt modelId="{B023C400-79E2-4168-AB88-4FA7C886B500}" type="sibTrans" cxnId="{B60824C5-C2F9-47C8-85F5-24F69DF324F2}">
      <dgm:prSet/>
      <dgm:spPr/>
      <dgm:t>
        <a:bodyPr/>
        <a:lstStyle/>
        <a:p>
          <a:endParaRPr lang="en-GB"/>
        </a:p>
      </dgm:t>
    </dgm:pt>
    <dgm:pt modelId="{27DD290B-77BB-4A1C-B5B8-83CFF76A934B}">
      <dgm:prSet/>
      <dgm:spPr/>
      <dgm:t>
        <a:bodyPr/>
        <a:lstStyle/>
        <a:p>
          <a:r>
            <a:rPr lang="en-GB" b="0" i="0">
              <a:latin typeface="Arial" panose="020B0604020202020204" pitchFamily="34" charset="0"/>
              <a:cs typeface="Arial" panose="020B0604020202020204" pitchFamily="34" charset="0"/>
            </a:rPr>
            <a:t>The Department for Education (DfE) are not currently asking any education settings to adopt the definition or apply the principles. The “Preventing Radicalisation” section in KCSIE 2024 remains under review.</a:t>
          </a:r>
        </a:p>
      </dgm:t>
    </dgm:pt>
    <dgm:pt modelId="{AB16B33F-FFE2-45DF-BB58-79E402944D61}" type="parTrans" cxnId="{61153D32-1738-460B-B836-86E3A4B0C1B8}">
      <dgm:prSet/>
      <dgm:spPr/>
      <dgm:t>
        <a:bodyPr/>
        <a:lstStyle/>
        <a:p>
          <a:endParaRPr lang="en-GB"/>
        </a:p>
      </dgm:t>
    </dgm:pt>
    <dgm:pt modelId="{F3C15E28-679C-4F97-9043-119E8DEA2456}" type="sibTrans" cxnId="{61153D32-1738-460B-B836-86E3A4B0C1B8}">
      <dgm:prSet/>
      <dgm:spPr/>
      <dgm:t>
        <a:bodyPr/>
        <a:lstStyle/>
        <a:p>
          <a:endParaRPr lang="en-GB"/>
        </a:p>
      </dgm:t>
    </dgm:pt>
    <dgm:pt modelId="{2BFD4ADD-33C9-4044-A2CB-492E85D5A32F}">
      <dgm:prSet/>
      <dgm:spPr/>
      <dgm:t>
        <a:bodyPr/>
        <a:lstStyle/>
        <a:p>
          <a:r>
            <a:rPr lang="en-GB" b="0" i="0">
              <a:latin typeface="Arial" panose="020B0604020202020204" pitchFamily="34" charset="0"/>
              <a:cs typeface="Arial" panose="020B0604020202020204" pitchFamily="34" charset="0"/>
            </a:rPr>
            <a:t>- Continue to follow </a:t>
          </a:r>
          <a:r>
            <a:rPr lang="en-GB" b="0" i="0">
              <a:solidFill>
                <a:srgbClr val="FFC00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statutory guidance</a:t>
          </a:r>
          <a:endParaRPr lang="en-GB" b="0" i="0">
            <a:solidFill>
              <a:srgbClr val="FFC000"/>
            </a:solidFill>
            <a:latin typeface="Arial" panose="020B0604020202020204" pitchFamily="34" charset="0"/>
            <a:cs typeface="Arial" panose="020B0604020202020204" pitchFamily="34" charset="0"/>
          </a:endParaRPr>
        </a:p>
      </dgm:t>
    </dgm:pt>
    <dgm:pt modelId="{F3ACBECD-C20E-4514-AF53-D1A8CDC017F3}" type="parTrans" cxnId="{391AE9BF-1BB9-4E5D-9DB7-D1B90903AD26}">
      <dgm:prSet/>
      <dgm:spPr/>
      <dgm:t>
        <a:bodyPr/>
        <a:lstStyle/>
        <a:p>
          <a:endParaRPr lang="en-GB"/>
        </a:p>
      </dgm:t>
    </dgm:pt>
    <dgm:pt modelId="{5741E0BE-F2F0-4533-B34D-714394A99373}" type="sibTrans" cxnId="{391AE9BF-1BB9-4E5D-9DB7-D1B90903AD26}">
      <dgm:prSet/>
      <dgm:spPr/>
      <dgm:t>
        <a:bodyPr/>
        <a:lstStyle/>
        <a:p>
          <a:endParaRPr lang="en-GB"/>
        </a:p>
      </dgm:t>
    </dgm:pt>
    <dgm:pt modelId="{D2B48B03-33C4-43FF-898E-824573243987}">
      <dgm:prSet/>
      <dgm:spPr/>
      <dgm:t>
        <a:bodyPr/>
        <a:lstStyle/>
        <a:p>
          <a:r>
            <a:rPr lang="en-GB" b="0" i="0">
              <a:latin typeface="Arial" panose="020B0604020202020204" pitchFamily="34" charset="0"/>
              <a:cs typeface="Arial" panose="020B0604020202020204" pitchFamily="34" charset="0"/>
            </a:rPr>
            <a:t>- Actively promote fundamental British Values (democracy, the rule of law, individual liberty, and mutual respect and tolerance for those of different faiths and beliefs). Ofsted inspects how well schools and colleges promote these values</a:t>
          </a:r>
          <a:endParaRPr lang="en-GB"/>
        </a:p>
      </dgm:t>
    </dgm:pt>
    <dgm:pt modelId="{AAB4CE54-37D7-497C-8823-2C4F78EE3F5C}" type="parTrans" cxnId="{C4E5D12F-19CF-486A-8409-C28DDAFCF789}">
      <dgm:prSet/>
      <dgm:spPr/>
      <dgm:t>
        <a:bodyPr/>
        <a:lstStyle/>
        <a:p>
          <a:endParaRPr lang="en-GB"/>
        </a:p>
      </dgm:t>
    </dgm:pt>
    <dgm:pt modelId="{0B44035C-CF43-42C3-A31E-A95F448D0CAB}" type="sibTrans" cxnId="{C4E5D12F-19CF-486A-8409-C28DDAFCF789}">
      <dgm:prSet/>
      <dgm:spPr/>
      <dgm:t>
        <a:bodyPr/>
        <a:lstStyle/>
        <a:p>
          <a:endParaRPr lang="en-GB"/>
        </a:p>
      </dgm:t>
    </dgm:pt>
    <dgm:pt modelId="{02D9F8A6-84A0-41B9-9349-55EA0F261C60}">
      <dgm:prSet phldrT="[Text]"/>
      <dgm:spPr/>
      <dgm:t>
        <a:bodyPr/>
        <a:lstStyle/>
        <a:p>
          <a:endParaRPr lang="en-GB"/>
        </a:p>
      </dgm:t>
    </dgm:pt>
    <dgm:pt modelId="{56CDF163-8ACB-4CF0-A5D1-0C3867A9236F}" type="parTrans" cxnId="{E3CF13BD-8CBE-45EA-8C81-9D7A478B6355}">
      <dgm:prSet/>
      <dgm:spPr/>
      <dgm:t>
        <a:bodyPr/>
        <a:lstStyle/>
        <a:p>
          <a:endParaRPr lang="en-GB"/>
        </a:p>
      </dgm:t>
    </dgm:pt>
    <dgm:pt modelId="{F90B57C3-26DE-43D0-AFFB-692C1183423E}" type="sibTrans" cxnId="{E3CF13BD-8CBE-45EA-8C81-9D7A478B6355}">
      <dgm:prSet/>
      <dgm:spPr/>
      <dgm:t>
        <a:bodyPr/>
        <a:lstStyle/>
        <a:p>
          <a:endParaRPr lang="en-GB"/>
        </a:p>
      </dgm:t>
    </dgm:pt>
    <dgm:pt modelId="{08529AFA-CD46-438A-991E-DA5ADB8D3716}">
      <dgm:prSet phldrT="[Text]"/>
      <dgm:spPr/>
      <dgm:t>
        <a:bodyPr/>
        <a:lstStyle/>
        <a:p>
          <a:endParaRPr lang="en-GB"/>
        </a:p>
      </dgm:t>
    </dgm:pt>
    <dgm:pt modelId="{7CAC968E-4E94-4FAB-990C-ACF1F17B01AA}" type="parTrans" cxnId="{071D0A9A-7418-477D-9443-542DF1A6DD2A}">
      <dgm:prSet/>
      <dgm:spPr/>
      <dgm:t>
        <a:bodyPr/>
        <a:lstStyle/>
        <a:p>
          <a:endParaRPr lang="en-GB"/>
        </a:p>
      </dgm:t>
    </dgm:pt>
    <dgm:pt modelId="{03E78D52-614A-4933-8D98-4CB812F6D712}" type="sibTrans" cxnId="{071D0A9A-7418-477D-9443-542DF1A6DD2A}">
      <dgm:prSet/>
      <dgm:spPr/>
      <dgm:t>
        <a:bodyPr/>
        <a:lstStyle/>
        <a:p>
          <a:endParaRPr lang="en-GB"/>
        </a:p>
      </dgm:t>
    </dgm:pt>
    <dgm:pt modelId="{C669172C-6DC0-43CE-A75F-D9AA9E0EE02C}">
      <dgm:prSet phldrT="[Text]"/>
      <dgm:spPr/>
      <dgm:t>
        <a:bodyPr/>
        <a:lstStyle/>
        <a:p>
          <a:endParaRPr lang="en-GB"/>
        </a:p>
      </dgm:t>
    </dgm:pt>
    <dgm:pt modelId="{618461BC-5A82-4AB8-8DC3-7939CF67C3D4}" type="parTrans" cxnId="{BB9EF2E6-0551-40B8-B971-5318541EC55F}">
      <dgm:prSet/>
      <dgm:spPr/>
      <dgm:t>
        <a:bodyPr/>
        <a:lstStyle/>
        <a:p>
          <a:endParaRPr lang="en-GB"/>
        </a:p>
      </dgm:t>
    </dgm:pt>
    <dgm:pt modelId="{0587C8E6-E33F-4F33-9681-317900647E26}" type="sibTrans" cxnId="{BB9EF2E6-0551-40B8-B971-5318541EC55F}">
      <dgm:prSet/>
      <dgm:spPr/>
      <dgm:t>
        <a:bodyPr/>
        <a:lstStyle/>
        <a:p>
          <a:endParaRPr lang="en-GB"/>
        </a:p>
      </dgm:t>
    </dgm:pt>
    <dgm:pt modelId="{78072079-B4E4-4242-8CC5-8B6D3C1D8EAB}">
      <dgm:prSet phldrT="[Text]"/>
      <dgm:spPr/>
      <dgm:t>
        <a:bodyPr/>
        <a:lstStyle/>
        <a:p>
          <a:endParaRPr lang="en-GB"/>
        </a:p>
      </dgm:t>
    </dgm:pt>
    <dgm:pt modelId="{012174E6-565C-4BFF-8917-10E38EFE6382}" type="parTrans" cxnId="{8EF41482-6A62-4BA9-9C27-E198CCB45FDB}">
      <dgm:prSet/>
      <dgm:spPr/>
      <dgm:t>
        <a:bodyPr/>
        <a:lstStyle/>
        <a:p>
          <a:endParaRPr lang="en-GB"/>
        </a:p>
      </dgm:t>
    </dgm:pt>
    <dgm:pt modelId="{65486B7F-B2E2-414F-84D4-AB124AB3F2B7}" type="sibTrans" cxnId="{8EF41482-6A62-4BA9-9C27-E198CCB45FDB}">
      <dgm:prSet/>
      <dgm:spPr/>
      <dgm:t>
        <a:bodyPr/>
        <a:lstStyle/>
        <a:p>
          <a:endParaRPr lang="en-GB"/>
        </a:p>
      </dgm:t>
    </dgm:pt>
    <dgm:pt modelId="{1F16AFA6-3F9A-4EC7-BE36-F4BA614AE3C3}">
      <dgm:prSet phldrT="[Text]"/>
      <dgm:spPr/>
      <dgm:t>
        <a:bodyPr/>
        <a:lstStyle/>
        <a:p>
          <a:r>
            <a:rPr lang="en-GB">
              <a:latin typeface="Arial" panose="020B0604020202020204" pitchFamily="34" charset="0"/>
              <a:cs typeface="Arial" panose="020B0604020202020204" pitchFamily="34" charset="0"/>
            </a:rPr>
            <a:t>An action or threat designed to influence the government or intimidate the public. Its purpose is to advance a political, religious or ideological cause.</a:t>
          </a:r>
          <a:endParaRPr lang="en-GB"/>
        </a:p>
      </dgm:t>
    </dgm:pt>
    <dgm:pt modelId="{3EF02E64-7D91-4ED7-BBA8-D2F0FA09E85D}" type="parTrans" cxnId="{CEAFD63B-AF14-43E8-8D42-BBA8EE85D94F}">
      <dgm:prSet/>
      <dgm:spPr/>
      <dgm:t>
        <a:bodyPr/>
        <a:lstStyle/>
        <a:p>
          <a:endParaRPr lang="en-GB"/>
        </a:p>
      </dgm:t>
    </dgm:pt>
    <dgm:pt modelId="{A4279DFE-EF51-47FF-8CFB-A5716F6A6BDC}" type="sibTrans" cxnId="{CEAFD63B-AF14-43E8-8D42-BBA8EE85D94F}">
      <dgm:prSet/>
      <dgm:spPr/>
      <dgm:t>
        <a:bodyPr/>
        <a:lstStyle/>
        <a:p>
          <a:endParaRPr lang="en-GB"/>
        </a:p>
      </dgm:t>
    </dgm:pt>
    <dgm:pt modelId="{769963E3-01F1-42ED-9116-7F37196A59D2}">
      <dgm:prSet phldrT="[Text]"/>
      <dgm:spPr/>
      <dgm:t>
        <a:bodyPr/>
        <a:lstStyle/>
        <a:p>
          <a:endParaRPr lang="en-GB"/>
        </a:p>
      </dgm:t>
    </dgm:pt>
    <dgm:pt modelId="{1D0E04E4-3EB5-4AE7-9143-BD563493521D}" type="parTrans" cxnId="{01A42D8E-161F-4040-AFE1-7CCF83BC2A1E}">
      <dgm:prSet/>
      <dgm:spPr/>
      <dgm:t>
        <a:bodyPr/>
        <a:lstStyle/>
        <a:p>
          <a:endParaRPr lang="en-GB"/>
        </a:p>
      </dgm:t>
    </dgm:pt>
    <dgm:pt modelId="{311B487B-FC7C-4A24-9333-9FC6E09AC22B}" type="sibTrans" cxnId="{01A42D8E-161F-4040-AFE1-7CCF83BC2A1E}">
      <dgm:prSet/>
      <dgm:spPr/>
      <dgm:t>
        <a:bodyPr/>
        <a:lstStyle/>
        <a:p>
          <a:endParaRPr lang="en-GB"/>
        </a:p>
      </dgm:t>
    </dgm:pt>
    <dgm:pt modelId="{8B0EEC68-2886-4E72-A631-8D1240DB8C9E}">
      <dgm:prSet phldrT="[Text]"/>
      <dgm:spPr/>
      <dgm:t>
        <a:bodyPr/>
        <a:lstStyle/>
        <a:p>
          <a:endParaRPr lang="en-GB"/>
        </a:p>
      </dgm:t>
    </dgm:pt>
    <dgm:pt modelId="{0827FCB3-05DB-4E4A-A8BE-C0656DBE8E16}" type="parTrans" cxnId="{A4BD2116-BD1C-4A08-AF86-E95B1427997A}">
      <dgm:prSet/>
      <dgm:spPr/>
      <dgm:t>
        <a:bodyPr/>
        <a:lstStyle/>
        <a:p>
          <a:endParaRPr lang="en-GB"/>
        </a:p>
      </dgm:t>
    </dgm:pt>
    <dgm:pt modelId="{AB7AB3DE-8E6E-425E-9C01-9FA9935BD926}" type="sibTrans" cxnId="{A4BD2116-BD1C-4A08-AF86-E95B1427997A}">
      <dgm:prSet/>
      <dgm:spPr/>
      <dgm:t>
        <a:bodyPr/>
        <a:lstStyle/>
        <a:p>
          <a:endParaRPr lang="en-GB"/>
        </a:p>
      </dgm:t>
    </dgm:pt>
    <dgm:pt modelId="{CDAE5331-9249-48CF-8D87-7D5547D45B48}">
      <dgm:prSet phldrT="[Text]"/>
      <dgm:spPr/>
      <dgm:t>
        <a:bodyPr/>
        <a:lstStyle/>
        <a:p>
          <a:endParaRPr lang="en-GB"/>
        </a:p>
      </dgm:t>
    </dgm:pt>
    <dgm:pt modelId="{4590471D-2B45-47C9-8616-12775E123AB5}" type="parTrans" cxnId="{6A8C54AB-4A73-4B60-8064-94AF7B8A6E5A}">
      <dgm:prSet/>
      <dgm:spPr/>
      <dgm:t>
        <a:bodyPr/>
        <a:lstStyle/>
        <a:p>
          <a:endParaRPr lang="en-GB"/>
        </a:p>
      </dgm:t>
    </dgm:pt>
    <dgm:pt modelId="{E95510DD-7D8B-4A12-8252-AB67774F49C6}" type="sibTrans" cxnId="{6A8C54AB-4A73-4B60-8064-94AF7B8A6E5A}">
      <dgm:prSet/>
      <dgm:spPr/>
      <dgm:t>
        <a:bodyPr/>
        <a:lstStyle/>
        <a:p>
          <a:endParaRPr lang="en-GB"/>
        </a:p>
      </dgm:t>
    </dgm:pt>
    <dgm:pt modelId="{37196E6B-3C8E-4A0D-BF25-61E35B401A3D}" type="pres">
      <dgm:prSet presAssocID="{1678D1C4-B747-447A-BFF9-388427649C5B}" presName="Name0" presStyleCnt="0">
        <dgm:presLayoutVars>
          <dgm:dir/>
          <dgm:animLvl val="lvl"/>
          <dgm:resizeHandles val="exact"/>
        </dgm:presLayoutVars>
      </dgm:prSet>
      <dgm:spPr/>
    </dgm:pt>
    <dgm:pt modelId="{5B0FD682-F70B-4C34-91F1-270F61D9A58B}" type="pres">
      <dgm:prSet presAssocID="{92FAB078-A88D-40EE-9CC9-1A95D2841047}" presName="compositeNode" presStyleCnt="0">
        <dgm:presLayoutVars>
          <dgm:bulletEnabled val="1"/>
        </dgm:presLayoutVars>
      </dgm:prSet>
      <dgm:spPr/>
    </dgm:pt>
    <dgm:pt modelId="{78FDBBF9-911C-4F88-BC7C-85A4B9064955}" type="pres">
      <dgm:prSet presAssocID="{92FAB078-A88D-40EE-9CC9-1A95D2841047}" presName="bgRect" presStyleLbl="node1" presStyleIdx="0" presStyleCnt="3" custLinFactNeighborX="207" custLinFactNeighborY="13434"/>
      <dgm:spPr/>
    </dgm:pt>
    <dgm:pt modelId="{42047240-B41E-4EBC-B662-9B617CA8A503}" type="pres">
      <dgm:prSet presAssocID="{92FAB078-A88D-40EE-9CC9-1A95D2841047}" presName="parentNode" presStyleLbl="node1" presStyleIdx="0" presStyleCnt="3">
        <dgm:presLayoutVars>
          <dgm:chMax val="0"/>
          <dgm:bulletEnabled val="1"/>
        </dgm:presLayoutVars>
      </dgm:prSet>
      <dgm:spPr/>
    </dgm:pt>
    <dgm:pt modelId="{6691260C-564C-40CC-9FA6-2C73B05FC753}" type="pres">
      <dgm:prSet presAssocID="{92FAB078-A88D-40EE-9CC9-1A95D2841047}" presName="childNode" presStyleLbl="node1" presStyleIdx="0" presStyleCnt="3">
        <dgm:presLayoutVars>
          <dgm:bulletEnabled val="1"/>
        </dgm:presLayoutVars>
      </dgm:prSet>
      <dgm:spPr/>
    </dgm:pt>
    <dgm:pt modelId="{5F1925E4-23CF-4CFC-8C40-701F9BEF9CF1}" type="pres">
      <dgm:prSet presAssocID="{02EDA13C-E50D-4325-A955-925A4C733994}" presName="hSp" presStyleCnt="0"/>
      <dgm:spPr/>
    </dgm:pt>
    <dgm:pt modelId="{06B0C5AB-C2FF-49B8-85D8-91822A9921AB}" type="pres">
      <dgm:prSet presAssocID="{02EDA13C-E50D-4325-A955-925A4C733994}" presName="vProcSp" presStyleCnt="0"/>
      <dgm:spPr/>
    </dgm:pt>
    <dgm:pt modelId="{A02AC084-931D-442D-B497-5E35B3345C5C}" type="pres">
      <dgm:prSet presAssocID="{02EDA13C-E50D-4325-A955-925A4C733994}" presName="vSp1" presStyleCnt="0"/>
      <dgm:spPr/>
    </dgm:pt>
    <dgm:pt modelId="{3B57E403-E49F-49C1-BBDE-D4C4CFDAC848}" type="pres">
      <dgm:prSet presAssocID="{02EDA13C-E50D-4325-A955-925A4C733994}" presName="simulatedConn" presStyleLbl="solidFgAcc1" presStyleIdx="0" presStyleCnt="2"/>
      <dgm:spPr/>
    </dgm:pt>
    <dgm:pt modelId="{AF6F5BE1-BD4B-407D-9A96-82227A4933BD}" type="pres">
      <dgm:prSet presAssocID="{02EDA13C-E50D-4325-A955-925A4C733994}" presName="vSp2" presStyleCnt="0"/>
      <dgm:spPr/>
    </dgm:pt>
    <dgm:pt modelId="{2A2E93A5-08EC-4730-9F32-5AC2A7AAD70B}" type="pres">
      <dgm:prSet presAssocID="{02EDA13C-E50D-4325-A955-925A4C733994}" presName="sibTrans" presStyleCnt="0"/>
      <dgm:spPr/>
    </dgm:pt>
    <dgm:pt modelId="{DFBD17CA-1B3F-4803-801F-B7CA4D6332A3}" type="pres">
      <dgm:prSet presAssocID="{185F6632-F87C-4C2B-A14D-A54400F3E32C}" presName="compositeNode" presStyleCnt="0">
        <dgm:presLayoutVars>
          <dgm:bulletEnabled val="1"/>
        </dgm:presLayoutVars>
      </dgm:prSet>
      <dgm:spPr/>
    </dgm:pt>
    <dgm:pt modelId="{C5BCEDBB-1087-40A2-8178-33053BCC8E16}" type="pres">
      <dgm:prSet presAssocID="{185F6632-F87C-4C2B-A14D-A54400F3E32C}" presName="bgRect" presStyleLbl="node1" presStyleIdx="1" presStyleCnt="3" custScaleY="122792" custLinFactNeighborX="-1915" custLinFactNeighborY="-606"/>
      <dgm:spPr/>
    </dgm:pt>
    <dgm:pt modelId="{FA4F32DC-2996-4746-83A9-CBE17266CFBF}" type="pres">
      <dgm:prSet presAssocID="{185F6632-F87C-4C2B-A14D-A54400F3E32C}" presName="parentNode" presStyleLbl="node1" presStyleIdx="1" presStyleCnt="3">
        <dgm:presLayoutVars>
          <dgm:chMax val="0"/>
          <dgm:bulletEnabled val="1"/>
        </dgm:presLayoutVars>
      </dgm:prSet>
      <dgm:spPr/>
    </dgm:pt>
    <dgm:pt modelId="{8B03A2A1-B17D-41B7-89F7-5C3AA6478991}" type="pres">
      <dgm:prSet presAssocID="{185F6632-F87C-4C2B-A14D-A54400F3E32C}" presName="childNode" presStyleLbl="node1" presStyleIdx="1" presStyleCnt="3">
        <dgm:presLayoutVars>
          <dgm:bulletEnabled val="1"/>
        </dgm:presLayoutVars>
      </dgm:prSet>
      <dgm:spPr/>
    </dgm:pt>
    <dgm:pt modelId="{3434DEF3-ECB1-4FE8-96B1-58172BF369BD}" type="pres">
      <dgm:prSet presAssocID="{88C5A7F1-B5D7-473E-8638-9786A4A0D2C6}" presName="hSp" presStyleCnt="0"/>
      <dgm:spPr/>
    </dgm:pt>
    <dgm:pt modelId="{465F0C10-B704-4936-B13C-CA1006E9A0FF}" type="pres">
      <dgm:prSet presAssocID="{88C5A7F1-B5D7-473E-8638-9786A4A0D2C6}" presName="vProcSp" presStyleCnt="0"/>
      <dgm:spPr/>
    </dgm:pt>
    <dgm:pt modelId="{2F34E89B-D89A-4299-BE6E-85841A078EED}" type="pres">
      <dgm:prSet presAssocID="{88C5A7F1-B5D7-473E-8638-9786A4A0D2C6}" presName="vSp1" presStyleCnt="0"/>
      <dgm:spPr/>
    </dgm:pt>
    <dgm:pt modelId="{ED09DEA8-456D-4ED6-84CE-0607A2C40657}" type="pres">
      <dgm:prSet presAssocID="{88C5A7F1-B5D7-473E-8638-9786A4A0D2C6}" presName="simulatedConn" presStyleLbl="solidFgAcc1" presStyleIdx="1" presStyleCnt="2"/>
      <dgm:spPr/>
    </dgm:pt>
    <dgm:pt modelId="{AC5DF68D-F665-4D65-B4B9-746C42E21876}" type="pres">
      <dgm:prSet presAssocID="{88C5A7F1-B5D7-473E-8638-9786A4A0D2C6}" presName="vSp2" presStyleCnt="0"/>
      <dgm:spPr/>
    </dgm:pt>
    <dgm:pt modelId="{77BB1D6F-C8B5-4208-8017-70BED003CE3F}" type="pres">
      <dgm:prSet presAssocID="{88C5A7F1-B5D7-473E-8638-9786A4A0D2C6}" presName="sibTrans" presStyleCnt="0"/>
      <dgm:spPr/>
    </dgm:pt>
    <dgm:pt modelId="{F36B8362-191C-4E41-ADD1-6859E8588019}" type="pres">
      <dgm:prSet presAssocID="{2F835C73-D93A-4488-A175-685FE8FD40D4}" presName="compositeNode" presStyleCnt="0">
        <dgm:presLayoutVars>
          <dgm:bulletEnabled val="1"/>
        </dgm:presLayoutVars>
      </dgm:prSet>
      <dgm:spPr/>
    </dgm:pt>
    <dgm:pt modelId="{051544AD-D99D-4298-9A46-85B39B08453E}" type="pres">
      <dgm:prSet presAssocID="{2F835C73-D93A-4488-A175-685FE8FD40D4}" presName="bgRect" presStyleLbl="node1" presStyleIdx="2" presStyleCnt="3" custScaleY="105456" custLinFactNeighborX="1118" custLinFactNeighborY="28255"/>
      <dgm:spPr/>
    </dgm:pt>
    <dgm:pt modelId="{9A8FE2A4-F706-4D4B-A419-DB35A82601E9}" type="pres">
      <dgm:prSet presAssocID="{2F835C73-D93A-4488-A175-685FE8FD40D4}" presName="parentNode" presStyleLbl="node1" presStyleIdx="2" presStyleCnt="3">
        <dgm:presLayoutVars>
          <dgm:chMax val="0"/>
          <dgm:bulletEnabled val="1"/>
        </dgm:presLayoutVars>
      </dgm:prSet>
      <dgm:spPr/>
    </dgm:pt>
    <dgm:pt modelId="{B952B649-3F61-4D9A-B2AC-12C86BD4AE7C}" type="pres">
      <dgm:prSet presAssocID="{2F835C73-D93A-4488-A175-685FE8FD40D4}" presName="childNode" presStyleLbl="node1" presStyleIdx="2" presStyleCnt="3">
        <dgm:presLayoutVars>
          <dgm:bulletEnabled val="1"/>
        </dgm:presLayoutVars>
      </dgm:prSet>
      <dgm:spPr/>
    </dgm:pt>
  </dgm:ptLst>
  <dgm:cxnLst>
    <dgm:cxn modelId="{07059705-A541-444C-8D2B-325DD9650221}" type="presOf" srcId="{2BFD4ADD-33C9-4044-A2CB-492E85D5A32F}" destId="{8B03A2A1-B17D-41B7-89F7-5C3AA6478991}" srcOrd="0" destOrd="4" presId="urn:microsoft.com/office/officeart/2005/8/layout/hProcess7"/>
    <dgm:cxn modelId="{6450D00D-C94B-415C-B1C2-D50C27DDD902}" type="presOf" srcId="{1F16AFA6-3F9A-4EC7-BE36-F4BA614AE3C3}" destId="{B952B649-3F61-4D9A-B2AC-12C86BD4AE7C}" srcOrd="0" destOrd="4" presId="urn:microsoft.com/office/officeart/2005/8/layout/hProcess7"/>
    <dgm:cxn modelId="{A4BD2116-BD1C-4A08-AF86-E95B1427997A}" srcId="{92FAB078-A88D-40EE-9CC9-1A95D2841047}" destId="{8B0EEC68-2886-4E72-A631-8D1240DB8C9E}" srcOrd="2" destOrd="0" parTransId="{0827FCB3-05DB-4E4A-A8BE-C0656DBE8E16}" sibTransId="{AB7AB3DE-8E6E-425E-9C01-9FA9935BD926}"/>
    <dgm:cxn modelId="{C3AE3019-33B6-40DD-84E9-FE75BD151B6D}" type="presOf" srcId="{78072079-B4E4-4242-8CC5-8B6D3C1D8EAB}" destId="{B952B649-3F61-4D9A-B2AC-12C86BD4AE7C}" srcOrd="0" destOrd="3" presId="urn:microsoft.com/office/officeart/2005/8/layout/hProcess7"/>
    <dgm:cxn modelId="{C4E5D12F-19CF-486A-8409-C28DDAFCF789}" srcId="{185F6632-F87C-4C2B-A14D-A54400F3E32C}" destId="{D2B48B03-33C4-43FF-898E-824573243987}" srcOrd="5" destOrd="0" parTransId="{AAB4CE54-37D7-497C-8823-2C4F78EE3F5C}" sibTransId="{0B44035C-CF43-42C3-A31E-A95F448D0CAB}"/>
    <dgm:cxn modelId="{C0482132-0B30-47A1-9027-1AF1BBC98DD5}" type="presOf" srcId="{769963E3-01F1-42ED-9116-7F37196A59D2}" destId="{8B03A2A1-B17D-41B7-89F7-5C3AA6478991}" srcOrd="0" destOrd="0" presId="urn:microsoft.com/office/officeart/2005/8/layout/hProcess7"/>
    <dgm:cxn modelId="{61153D32-1738-460B-B836-86E3A4B0C1B8}" srcId="{185F6632-F87C-4C2B-A14D-A54400F3E32C}" destId="{27DD290B-77BB-4A1C-B5B8-83CFF76A934B}" srcOrd="3" destOrd="0" parTransId="{AB16B33F-FFE2-45DF-BB58-79E402944D61}" sibTransId="{F3C15E28-679C-4F97-9043-119E8DEA2456}"/>
    <dgm:cxn modelId="{CEAFD63B-AF14-43E8-8D42-BBA8EE85D94F}" srcId="{2F835C73-D93A-4488-A175-685FE8FD40D4}" destId="{1F16AFA6-3F9A-4EC7-BE36-F4BA614AE3C3}" srcOrd="4" destOrd="0" parTransId="{3EF02E64-7D91-4ED7-BBA8-D2F0FA09E85D}" sibTransId="{A4279DFE-EF51-47FF-8CFB-A5716F6A6BDC}"/>
    <dgm:cxn modelId="{9938785D-9862-481F-8691-A81332053AC8}" type="presOf" srcId="{92FAB078-A88D-40EE-9CC9-1A95D2841047}" destId="{42047240-B41E-4EBC-B662-9B617CA8A503}" srcOrd="1" destOrd="0" presId="urn:microsoft.com/office/officeart/2005/8/layout/hProcess7"/>
    <dgm:cxn modelId="{205AA367-97A4-4666-AAC9-111EB99DC6E5}" srcId="{185F6632-F87C-4C2B-A14D-A54400F3E32C}" destId="{52FC1A4E-B236-46D9-B886-39C1F171C0C9}" srcOrd="1" destOrd="0" parTransId="{9A8704A1-2E22-4825-B57B-9AD99C32025C}" sibTransId="{076A2176-824E-4167-BD76-DBFDE6B307BE}"/>
    <dgm:cxn modelId="{B70E1E6A-98B1-4CA7-B3E9-1B6633F70756}" type="presOf" srcId="{D2B48B03-33C4-43FF-898E-824573243987}" destId="{8B03A2A1-B17D-41B7-89F7-5C3AA6478991}" srcOrd="0" destOrd="5" presId="urn:microsoft.com/office/officeart/2005/8/layout/hProcess7"/>
    <dgm:cxn modelId="{26086B6F-35AC-4EBF-9256-4626B658F2AA}" type="presOf" srcId="{8B0EEC68-2886-4E72-A631-8D1240DB8C9E}" destId="{6691260C-564C-40CC-9FA6-2C73B05FC753}" srcOrd="0" destOrd="2" presId="urn:microsoft.com/office/officeart/2005/8/layout/hProcess7"/>
    <dgm:cxn modelId="{2A5D1458-EC16-4A2C-921D-78B5EC64617A}" type="presOf" srcId="{F2801528-8682-44E5-99C1-394747682EFF}" destId="{6691260C-564C-40CC-9FA6-2C73B05FC753}" srcOrd="0" destOrd="0" presId="urn:microsoft.com/office/officeart/2005/8/layout/hProcess7"/>
    <dgm:cxn modelId="{8EF41482-6A62-4BA9-9C27-E198CCB45FDB}" srcId="{2F835C73-D93A-4488-A175-685FE8FD40D4}" destId="{78072079-B4E4-4242-8CC5-8B6D3C1D8EAB}" srcOrd="3" destOrd="0" parTransId="{012174E6-565C-4BFF-8917-10E38EFE6382}" sibTransId="{65486B7F-B2E2-414F-84D4-AB124AB3F2B7}"/>
    <dgm:cxn modelId="{F9E66382-2D9E-4138-849F-23722DB5B105}" type="presOf" srcId="{27DD290B-77BB-4A1C-B5B8-83CFF76A934B}" destId="{8B03A2A1-B17D-41B7-89F7-5C3AA6478991}" srcOrd="0" destOrd="3" presId="urn:microsoft.com/office/officeart/2005/8/layout/hProcess7"/>
    <dgm:cxn modelId="{A6CA968B-DD68-4A20-9B6F-B54EF21E3B0A}" srcId="{1678D1C4-B747-447A-BFF9-388427649C5B}" destId="{2F835C73-D93A-4488-A175-685FE8FD40D4}" srcOrd="2" destOrd="0" parTransId="{0131939A-8952-4032-A33D-D8BEEB07375E}" sibTransId="{A2571D49-E7B9-4695-813B-A8F0E47449B9}"/>
    <dgm:cxn modelId="{C6CEA78B-27B6-46CA-974A-A7BED343E4BC}" type="presOf" srcId="{2F835C73-D93A-4488-A175-685FE8FD40D4}" destId="{9A8FE2A4-F706-4D4B-A419-DB35A82601E9}" srcOrd="1" destOrd="0" presId="urn:microsoft.com/office/officeart/2005/8/layout/hProcess7"/>
    <dgm:cxn modelId="{FE163D8C-E601-4DD6-B5A5-F53A15079667}" type="presOf" srcId="{1678D1C4-B747-447A-BFF9-388427649C5B}" destId="{37196E6B-3C8E-4A0D-BF25-61E35B401A3D}" srcOrd="0" destOrd="0" presId="urn:microsoft.com/office/officeart/2005/8/layout/hProcess7"/>
    <dgm:cxn modelId="{01A42D8E-161F-4040-AFE1-7CCF83BC2A1E}" srcId="{185F6632-F87C-4C2B-A14D-A54400F3E32C}" destId="{769963E3-01F1-42ED-9116-7F37196A59D2}" srcOrd="0" destOrd="0" parTransId="{1D0E04E4-3EB5-4AE7-9143-BD563493521D}" sibTransId="{311B487B-FC7C-4A24-9333-9FC6E09AC22B}"/>
    <dgm:cxn modelId="{0BE83B95-E957-44E0-989F-85757D3192D2}" srcId="{92FAB078-A88D-40EE-9CC9-1A95D2841047}" destId="{F2801528-8682-44E5-99C1-394747682EFF}" srcOrd="0" destOrd="0" parTransId="{00B75A32-91F3-452B-9AF2-17C94C93F707}" sibTransId="{9DDBADF6-35C0-4FF6-A42E-3BDBCFCFB989}"/>
    <dgm:cxn modelId="{52F8B695-AE71-4307-8D45-40654CFE4E4F}" type="presOf" srcId="{387D8DB6-0FD5-4D77-9E6C-66C83B63A6E2}" destId="{8B03A2A1-B17D-41B7-89F7-5C3AA6478991}" srcOrd="0" destOrd="2" presId="urn:microsoft.com/office/officeart/2005/8/layout/hProcess7"/>
    <dgm:cxn modelId="{071D0A9A-7418-477D-9443-542DF1A6DD2A}" srcId="{2F835C73-D93A-4488-A175-685FE8FD40D4}" destId="{08529AFA-CD46-438A-991E-DA5ADB8D3716}" srcOrd="1" destOrd="0" parTransId="{7CAC968E-4E94-4FAB-990C-ACF1F17B01AA}" sibTransId="{03E78D52-614A-4933-8D98-4CB812F6D712}"/>
    <dgm:cxn modelId="{0D44529D-DF2F-4F9C-AF72-D1946560FF45}" type="presOf" srcId="{2F835C73-D93A-4488-A175-685FE8FD40D4}" destId="{051544AD-D99D-4298-9A46-85B39B08453E}" srcOrd="0" destOrd="0" presId="urn:microsoft.com/office/officeart/2005/8/layout/hProcess7"/>
    <dgm:cxn modelId="{25CDE7A7-7666-49C7-BF53-27EDA5E3B08C}" type="presOf" srcId="{08529AFA-CD46-438A-991E-DA5ADB8D3716}" destId="{B952B649-3F61-4D9A-B2AC-12C86BD4AE7C}" srcOrd="0" destOrd="1" presId="urn:microsoft.com/office/officeart/2005/8/layout/hProcess7"/>
    <dgm:cxn modelId="{B4BCC9A8-2849-402A-A7FE-CC5E7F32BEDC}" type="presOf" srcId="{185F6632-F87C-4C2B-A14D-A54400F3E32C}" destId="{C5BCEDBB-1087-40A2-8178-33053BCC8E16}" srcOrd="0" destOrd="0" presId="urn:microsoft.com/office/officeart/2005/8/layout/hProcess7"/>
    <dgm:cxn modelId="{6A8C54AB-4A73-4B60-8064-94AF7B8A6E5A}" srcId="{92FAB078-A88D-40EE-9CC9-1A95D2841047}" destId="{CDAE5331-9249-48CF-8D87-7D5547D45B48}" srcOrd="1" destOrd="0" parTransId="{4590471D-2B45-47C9-8616-12775E123AB5}" sibTransId="{E95510DD-7D8B-4A12-8252-AB67774F49C6}"/>
    <dgm:cxn modelId="{89EF9BAD-09FC-46BC-86C2-A31CDD76D0F0}" type="presOf" srcId="{92FAB078-A88D-40EE-9CC9-1A95D2841047}" destId="{78FDBBF9-911C-4F88-BC7C-85A4B9064955}" srcOrd="0" destOrd="0" presId="urn:microsoft.com/office/officeart/2005/8/layout/hProcess7"/>
    <dgm:cxn modelId="{4A6ADAAF-B908-4C90-9E41-2E25C2FCFF8F}" srcId="{1678D1C4-B747-447A-BFF9-388427649C5B}" destId="{92FAB078-A88D-40EE-9CC9-1A95D2841047}" srcOrd="0" destOrd="0" parTransId="{96BA0A31-AA6A-444A-A5E6-F3C04E19B21A}" sibTransId="{02EDA13C-E50D-4325-A955-925A4C733994}"/>
    <dgm:cxn modelId="{F83A47B4-274F-4637-B8D0-84B0002E7D13}" type="presOf" srcId="{C669172C-6DC0-43CE-A75F-D9AA9E0EE02C}" destId="{B952B649-3F61-4D9A-B2AC-12C86BD4AE7C}" srcOrd="0" destOrd="2" presId="urn:microsoft.com/office/officeart/2005/8/layout/hProcess7"/>
    <dgm:cxn modelId="{E3CF13BD-8CBE-45EA-8C81-9D7A478B6355}" srcId="{2F835C73-D93A-4488-A175-685FE8FD40D4}" destId="{02D9F8A6-84A0-41B9-9349-55EA0F261C60}" srcOrd="0" destOrd="0" parTransId="{56CDF163-8ACB-4CF0-A5D1-0C3867A9236F}" sibTransId="{F90B57C3-26DE-43D0-AFFB-692C1183423E}"/>
    <dgm:cxn modelId="{391AE9BF-1BB9-4E5D-9DB7-D1B90903AD26}" srcId="{185F6632-F87C-4C2B-A14D-A54400F3E32C}" destId="{2BFD4ADD-33C9-4044-A2CB-492E85D5A32F}" srcOrd="4" destOrd="0" parTransId="{F3ACBECD-C20E-4514-AF53-D1A8CDC017F3}" sibTransId="{5741E0BE-F2F0-4533-B34D-714394A99373}"/>
    <dgm:cxn modelId="{B60824C5-C2F9-47C8-85F5-24F69DF324F2}" srcId="{185F6632-F87C-4C2B-A14D-A54400F3E32C}" destId="{387D8DB6-0FD5-4D77-9E6C-66C83B63A6E2}" srcOrd="2" destOrd="0" parTransId="{D7592B26-7BC3-4661-9C66-76A74D1BABD5}" sibTransId="{B023C400-79E2-4168-AB88-4FA7C886B500}"/>
    <dgm:cxn modelId="{25D0E6C9-DE22-407B-9E4D-84430E7A6520}" type="presOf" srcId="{CDAE5331-9249-48CF-8D87-7D5547D45B48}" destId="{6691260C-564C-40CC-9FA6-2C73B05FC753}" srcOrd="0" destOrd="1" presId="urn:microsoft.com/office/officeart/2005/8/layout/hProcess7"/>
    <dgm:cxn modelId="{66B75BD0-39BA-4E99-933B-EB30D46989FB}" type="presOf" srcId="{02D9F8A6-84A0-41B9-9349-55EA0F261C60}" destId="{B952B649-3F61-4D9A-B2AC-12C86BD4AE7C}" srcOrd="0" destOrd="0" presId="urn:microsoft.com/office/officeart/2005/8/layout/hProcess7"/>
    <dgm:cxn modelId="{BB9EF2E6-0551-40B8-B971-5318541EC55F}" srcId="{2F835C73-D93A-4488-A175-685FE8FD40D4}" destId="{C669172C-6DC0-43CE-A75F-D9AA9E0EE02C}" srcOrd="2" destOrd="0" parTransId="{618461BC-5A82-4AB8-8DC3-7939CF67C3D4}" sibTransId="{0587C8E6-E33F-4F33-9681-317900647E26}"/>
    <dgm:cxn modelId="{E1B85AF2-5DCF-488D-97DF-35BF33B849B7}" type="presOf" srcId="{185F6632-F87C-4C2B-A14D-A54400F3E32C}" destId="{FA4F32DC-2996-4746-83A9-CBE17266CFBF}" srcOrd="1" destOrd="0" presId="urn:microsoft.com/office/officeart/2005/8/layout/hProcess7"/>
    <dgm:cxn modelId="{E0A08AF3-5565-4F37-A801-5643B8FFED32}" srcId="{1678D1C4-B747-447A-BFF9-388427649C5B}" destId="{185F6632-F87C-4C2B-A14D-A54400F3E32C}" srcOrd="1" destOrd="0" parTransId="{B70AF8F7-2CD6-44E1-8656-A8E10C8AC0EC}" sibTransId="{88C5A7F1-B5D7-473E-8638-9786A4A0D2C6}"/>
    <dgm:cxn modelId="{B72783F9-66F4-4ED7-A1AD-F7AD9E10CB01}" type="presOf" srcId="{52FC1A4E-B236-46D9-B886-39C1F171C0C9}" destId="{8B03A2A1-B17D-41B7-89F7-5C3AA6478991}" srcOrd="0" destOrd="1" presId="urn:microsoft.com/office/officeart/2005/8/layout/hProcess7"/>
    <dgm:cxn modelId="{DB9183C8-1BCD-4D45-AFE9-F044FDB8E220}" type="presParOf" srcId="{37196E6B-3C8E-4A0D-BF25-61E35B401A3D}" destId="{5B0FD682-F70B-4C34-91F1-270F61D9A58B}" srcOrd="0" destOrd="0" presId="urn:microsoft.com/office/officeart/2005/8/layout/hProcess7"/>
    <dgm:cxn modelId="{9370099A-03EA-4AD4-8813-7D5883301AA8}" type="presParOf" srcId="{5B0FD682-F70B-4C34-91F1-270F61D9A58B}" destId="{78FDBBF9-911C-4F88-BC7C-85A4B9064955}" srcOrd="0" destOrd="0" presId="urn:microsoft.com/office/officeart/2005/8/layout/hProcess7"/>
    <dgm:cxn modelId="{65E3D69A-8B25-4BED-9D51-57C084606E9A}" type="presParOf" srcId="{5B0FD682-F70B-4C34-91F1-270F61D9A58B}" destId="{42047240-B41E-4EBC-B662-9B617CA8A503}" srcOrd="1" destOrd="0" presId="urn:microsoft.com/office/officeart/2005/8/layout/hProcess7"/>
    <dgm:cxn modelId="{B60634E7-FA8B-4719-AC24-6EC1F51AE994}" type="presParOf" srcId="{5B0FD682-F70B-4C34-91F1-270F61D9A58B}" destId="{6691260C-564C-40CC-9FA6-2C73B05FC753}" srcOrd="2" destOrd="0" presId="urn:microsoft.com/office/officeart/2005/8/layout/hProcess7"/>
    <dgm:cxn modelId="{FE1F369F-04C4-4B96-87B3-61E07996742D}" type="presParOf" srcId="{37196E6B-3C8E-4A0D-BF25-61E35B401A3D}" destId="{5F1925E4-23CF-4CFC-8C40-701F9BEF9CF1}" srcOrd="1" destOrd="0" presId="urn:microsoft.com/office/officeart/2005/8/layout/hProcess7"/>
    <dgm:cxn modelId="{23610345-2D4F-4BA1-A00E-E8F0410C3D1D}" type="presParOf" srcId="{37196E6B-3C8E-4A0D-BF25-61E35B401A3D}" destId="{06B0C5AB-C2FF-49B8-85D8-91822A9921AB}" srcOrd="2" destOrd="0" presId="urn:microsoft.com/office/officeart/2005/8/layout/hProcess7"/>
    <dgm:cxn modelId="{72A4A38F-77AB-4F8C-82EB-BC543D9939C4}" type="presParOf" srcId="{06B0C5AB-C2FF-49B8-85D8-91822A9921AB}" destId="{A02AC084-931D-442D-B497-5E35B3345C5C}" srcOrd="0" destOrd="0" presId="urn:microsoft.com/office/officeart/2005/8/layout/hProcess7"/>
    <dgm:cxn modelId="{6A938470-F2A9-4DF9-96F6-E391ABFDF0E6}" type="presParOf" srcId="{06B0C5AB-C2FF-49B8-85D8-91822A9921AB}" destId="{3B57E403-E49F-49C1-BBDE-D4C4CFDAC848}" srcOrd="1" destOrd="0" presId="urn:microsoft.com/office/officeart/2005/8/layout/hProcess7"/>
    <dgm:cxn modelId="{B70E3B70-55DB-4BDA-9A1D-5194DA9438D9}" type="presParOf" srcId="{06B0C5AB-C2FF-49B8-85D8-91822A9921AB}" destId="{AF6F5BE1-BD4B-407D-9A96-82227A4933BD}" srcOrd="2" destOrd="0" presId="urn:microsoft.com/office/officeart/2005/8/layout/hProcess7"/>
    <dgm:cxn modelId="{B17F99EC-5163-4854-B040-97E10E38F897}" type="presParOf" srcId="{37196E6B-3C8E-4A0D-BF25-61E35B401A3D}" destId="{2A2E93A5-08EC-4730-9F32-5AC2A7AAD70B}" srcOrd="3" destOrd="0" presId="urn:microsoft.com/office/officeart/2005/8/layout/hProcess7"/>
    <dgm:cxn modelId="{BB76D526-993B-4984-8827-1EE1C269772A}" type="presParOf" srcId="{37196E6B-3C8E-4A0D-BF25-61E35B401A3D}" destId="{DFBD17CA-1B3F-4803-801F-B7CA4D6332A3}" srcOrd="4" destOrd="0" presId="urn:microsoft.com/office/officeart/2005/8/layout/hProcess7"/>
    <dgm:cxn modelId="{5C8062C8-1F58-4843-8DA9-3410845F57D6}" type="presParOf" srcId="{DFBD17CA-1B3F-4803-801F-B7CA4D6332A3}" destId="{C5BCEDBB-1087-40A2-8178-33053BCC8E16}" srcOrd="0" destOrd="0" presId="urn:microsoft.com/office/officeart/2005/8/layout/hProcess7"/>
    <dgm:cxn modelId="{C10E5BFC-D21E-4054-B64A-D4C1F6E8B0C6}" type="presParOf" srcId="{DFBD17CA-1B3F-4803-801F-B7CA4D6332A3}" destId="{FA4F32DC-2996-4746-83A9-CBE17266CFBF}" srcOrd="1" destOrd="0" presId="urn:microsoft.com/office/officeart/2005/8/layout/hProcess7"/>
    <dgm:cxn modelId="{1D1438FF-FB3F-470E-BC00-EDABBD570845}" type="presParOf" srcId="{DFBD17CA-1B3F-4803-801F-B7CA4D6332A3}" destId="{8B03A2A1-B17D-41B7-89F7-5C3AA6478991}" srcOrd="2" destOrd="0" presId="urn:microsoft.com/office/officeart/2005/8/layout/hProcess7"/>
    <dgm:cxn modelId="{048190B3-FE73-495C-A8B5-5229210FAC84}" type="presParOf" srcId="{37196E6B-3C8E-4A0D-BF25-61E35B401A3D}" destId="{3434DEF3-ECB1-4FE8-96B1-58172BF369BD}" srcOrd="5" destOrd="0" presId="urn:microsoft.com/office/officeart/2005/8/layout/hProcess7"/>
    <dgm:cxn modelId="{650DFA6D-E9A0-41C6-98E9-67552CA9F596}" type="presParOf" srcId="{37196E6B-3C8E-4A0D-BF25-61E35B401A3D}" destId="{465F0C10-B704-4936-B13C-CA1006E9A0FF}" srcOrd="6" destOrd="0" presId="urn:microsoft.com/office/officeart/2005/8/layout/hProcess7"/>
    <dgm:cxn modelId="{F1C9F7C5-DC33-40F0-B229-CC08FD0FE4CC}" type="presParOf" srcId="{465F0C10-B704-4936-B13C-CA1006E9A0FF}" destId="{2F34E89B-D89A-4299-BE6E-85841A078EED}" srcOrd="0" destOrd="0" presId="urn:microsoft.com/office/officeart/2005/8/layout/hProcess7"/>
    <dgm:cxn modelId="{D1A88FA4-AFD3-445F-92C7-C899F249D72F}" type="presParOf" srcId="{465F0C10-B704-4936-B13C-CA1006E9A0FF}" destId="{ED09DEA8-456D-4ED6-84CE-0607A2C40657}" srcOrd="1" destOrd="0" presId="urn:microsoft.com/office/officeart/2005/8/layout/hProcess7"/>
    <dgm:cxn modelId="{55DF4BF3-B194-45E0-A62C-D9A1063170A0}" type="presParOf" srcId="{465F0C10-B704-4936-B13C-CA1006E9A0FF}" destId="{AC5DF68D-F665-4D65-B4B9-746C42E21876}" srcOrd="2" destOrd="0" presId="urn:microsoft.com/office/officeart/2005/8/layout/hProcess7"/>
    <dgm:cxn modelId="{E21AE0DB-85E4-4438-8663-5F57E295519A}" type="presParOf" srcId="{37196E6B-3C8E-4A0D-BF25-61E35B401A3D}" destId="{77BB1D6F-C8B5-4208-8017-70BED003CE3F}" srcOrd="7" destOrd="0" presId="urn:microsoft.com/office/officeart/2005/8/layout/hProcess7"/>
    <dgm:cxn modelId="{E8AF000D-F47D-442C-AD11-5D25031F7371}" type="presParOf" srcId="{37196E6B-3C8E-4A0D-BF25-61E35B401A3D}" destId="{F36B8362-191C-4E41-ADD1-6859E8588019}" srcOrd="8" destOrd="0" presId="urn:microsoft.com/office/officeart/2005/8/layout/hProcess7"/>
    <dgm:cxn modelId="{5395EF0F-9021-4350-A3DF-1460D1101859}" type="presParOf" srcId="{F36B8362-191C-4E41-ADD1-6859E8588019}" destId="{051544AD-D99D-4298-9A46-85B39B08453E}" srcOrd="0" destOrd="0" presId="urn:microsoft.com/office/officeart/2005/8/layout/hProcess7"/>
    <dgm:cxn modelId="{00C73405-48A8-4594-91C9-07408661EC54}" type="presParOf" srcId="{F36B8362-191C-4E41-ADD1-6859E8588019}" destId="{9A8FE2A4-F706-4D4B-A419-DB35A82601E9}" srcOrd="1" destOrd="0" presId="urn:microsoft.com/office/officeart/2005/8/layout/hProcess7"/>
    <dgm:cxn modelId="{E7D872DD-09EA-470D-83C0-E96B4D8E1E02}" type="presParOf" srcId="{F36B8362-191C-4E41-ADD1-6859E8588019}" destId="{B952B649-3F61-4D9A-B2AC-12C86BD4AE7C}"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B8F75-27C7-4157-B673-73DF705064A7}"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6890CB9C-BE95-4A96-A11E-7D1D8F6CA4BE}">
      <dgm:prSet phldrT="[Text]" custT="1"/>
      <dgm:spPr/>
      <dgm:t>
        <a:bodyPr/>
        <a:lstStyle/>
        <a:p>
          <a:r>
            <a:rPr lang="en-GB" sz="2800" dirty="0">
              <a:latin typeface="Arial Rounded MT Bold" panose="020F0704030504030204" pitchFamily="34" charset="0"/>
              <a:hlinkClick xmlns:r="http://schemas.openxmlformats.org/officeDocument/2006/relationships" r:id="rId1"/>
            </a:rPr>
            <a:t>Prevent Risk Assessment</a:t>
          </a:r>
          <a:endParaRPr lang="en-GB" sz="2800" dirty="0">
            <a:latin typeface="Arial Rounded MT Bold" panose="020F0704030504030204" pitchFamily="34" charset="0"/>
          </a:endParaRPr>
        </a:p>
      </dgm:t>
    </dgm:pt>
    <dgm:pt modelId="{2F93D1C2-4F8C-466F-AC90-A4B6D16A3C9A}" type="parTrans" cxnId="{ABF379B2-0AB6-4394-93FB-771820A4C486}">
      <dgm:prSet/>
      <dgm:spPr/>
      <dgm:t>
        <a:bodyPr/>
        <a:lstStyle/>
        <a:p>
          <a:endParaRPr lang="en-GB"/>
        </a:p>
      </dgm:t>
    </dgm:pt>
    <dgm:pt modelId="{C9B7E200-FC12-44B5-A57B-735941FCB530}" type="sibTrans" cxnId="{ABF379B2-0AB6-4394-93FB-771820A4C486}">
      <dgm:prSet/>
      <dgm:spPr/>
      <dgm:t>
        <a:bodyPr/>
        <a:lstStyle/>
        <a:p>
          <a:endParaRPr lang="en-GB"/>
        </a:p>
      </dgm:t>
    </dgm:pt>
    <dgm:pt modelId="{E9218568-4E51-4BD6-BC7B-126BCA077A54}">
      <dgm:prSet phldrT="[Text]" custT="1"/>
      <dgm:spPr/>
      <dgm:t>
        <a:bodyPr/>
        <a:lstStyle/>
        <a:p>
          <a:r>
            <a:rPr lang="en-GB" sz="1600" dirty="0"/>
            <a:t>Leadership understanding and shared responsibility </a:t>
          </a:r>
        </a:p>
      </dgm:t>
    </dgm:pt>
    <dgm:pt modelId="{56364CDD-5BB3-42B1-8E61-83FDD01A2585}" type="parTrans" cxnId="{50C791FD-5125-49ED-A4A5-9C95AC3AD53A}">
      <dgm:prSet/>
      <dgm:spPr/>
      <dgm:t>
        <a:bodyPr/>
        <a:lstStyle/>
        <a:p>
          <a:endParaRPr lang="en-GB"/>
        </a:p>
      </dgm:t>
    </dgm:pt>
    <dgm:pt modelId="{FB7CC313-C678-4364-A4CB-EBDB380333A2}" type="sibTrans" cxnId="{50C791FD-5125-49ED-A4A5-9C95AC3AD53A}">
      <dgm:prSet/>
      <dgm:spPr/>
      <dgm:t>
        <a:bodyPr/>
        <a:lstStyle/>
        <a:p>
          <a:endParaRPr lang="en-GB"/>
        </a:p>
      </dgm:t>
    </dgm:pt>
    <dgm:pt modelId="{1AC4FAC4-9215-4BD0-884E-2EA395C26CB1}">
      <dgm:prSet phldrT="[Text]" custT="1"/>
      <dgm:spPr/>
      <dgm:t>
        <a:bodyPr/>
        <a:lstStyle/>
        <a:p>
          <a:r>
            <a:rPr lang="en-GB" sz="1600" dirty="0"/>
            <a:t>Effective partnership working (including understanding the local profile of risk)</a:t>
          </a:r>
        </a:p>
      </dgm:t>
    </dgm:pt>
    <dgm:pt modelId="{8AFD8157-A09F-46E7-9AB9-00C9ACD8A3A2}" type="parTrans" cxnId="{3548EEF4-ED27-43F8-9713-D6B29D2E137C}">
      <dgm:prSet/>
      <dgm:spPr/>
      <dgm:t>
        <a:bodyPr/>
        <a:lstStyle/>
        <a:p>
          <a:endParaRPr lang="en-GB"/>
        </a:p>
      </dgm:t>
    </dgm:pt>
    <dgm:pt modelId="{46A0F86B-437D-42AE-B08C-44F1EBD7B579}" type="sibTrans" cxnId="{3548EEF4-ED27-43F8-9713-D6B29D2E137C}">
      <dgm:prSet/>
      <dgm:spPr/>
      <dgm:t>
        <a:bodyPr/>
        <a:lstStyle/>
        <a:p>
          <a:endParaRPr lang="en-GB"/>
        </a:p>
      </dgm:t>
    </dgm:pt>
    <dgm:pt modelId="{E2224027-E901-49F0-9193-862600FA5327}">
      <dgm:prSet phldrT="[Text]" custT="1"/>
      <dgm:spPr/>
      <dgm:t>
        <a:bodyPr/>
        <a:lstStyle/>
        <a:p>
          <a:r>
            <a:rPr lang="en-GB" sz="1600" dirty="0"/>
            <a:t>Competent and aware staff</a:t>
          </a:r>
        </a:p>
      </dgm:t>
    </dgm:pt>
    <dgm:pt modelId="{84E3C8A2-E8DF-480A-B693-9605635401C4}" type="parTrans" cxnId="{E2D81111-14BF-474A-BB70-D068363F0C2E}">
      <dgm:prSet/>
      <dgm:spPr/>
      <dgm:t>
        <a:bodyPr/>
        <a:lstStyle/>
        <a:p>
          <a:endParaRPr lang="en-GB"/>
        </a:p>
      </dgm:t>
    </dgm:pt>
    <dgm:pt modelId="{892F228E-362B-4054-A441-C7A76FF2DA7E}" type="sibTrans" cxnId="{E2D81111-14BF-474A-BB70-D068363F0C2E}">
      <dgm:prSet/>
      <dgm:spPr/>
      <dgm:t>
        <a:bodyPr/>
        <a:lstStyle/>
        <a:p>
          <a:endParaRPr lang="en-GB"/>
        </a:p>
      </dgm:t>
    </dgm:pt>
    <dgm:pt modelId="{BFD1F752-92D4-4140-A86E-748870B02CA1}">
      <dgm:prSet phldrT="[Text]" custT="1"/>
      <dgm:spPr/>
      <dgm:t>
        <a:bodyPr/>
        <a:lstStyle/>
        <a:p>
          <a:r>
            <a:rPr lang="en-GB" sz="1600" dirty="0"/>
            <a:t>Effective information sharing and appropriate referrals</a:t>
          </a:r>
        </a:p>
      </dgm:t>
    </dgm:pt>
    <dgm:pt modelId="{33A2C16C-7316-4538-9ADF-384A92367DED}" type="parTrans" cxnId="{34E7E600-C7F9-42E0-B259-9418DD9B4D50}">
      <dgm:prSet/>
      <dgm:spPr/>
      <dgm:t>
        <a:bodyPr/>
        <a:lstStyle/>
        <a:p>
          <a:endParaRPr lang="en-GB"/>
        </a:p>
      </dgm:t>
    </dgm:pt>
    <dgm:pt modelId="{02ECEAB3-4544-471B-A34B-09A2E32188DF}" type="sibTrans" cxnId="{34E7E600-C7F9-42E0-B259-9418DD9B4D50}">
      <dgm:prSet/>
      <dgm:spPr/>
      <dgm:t>
        <a:bodyPr/>
        <a:lstStyle/>
        <a:p>
          <a:endParaRPr lang="en-GB"/>
        </a:p>
      </dgm:t>
    </dgm:pt>
    <dgm:pt modelId="{4F5F300E-2768-45DC-800B-C0391AF8DB86}">
      <dgm:prSet phldrT="[Text]" custT="1"/>
      <dgm:spPr/>
      <dgm:t>
        <a:bodyPr/>
        <a:lstStyle/>
        <a:p>
          <a:r>
            <a:rPr lang="en-GB" sz="1600" dirty="0"/>
            <a:t>Building children’s resilience to radicalisation. </a:t>
          </a:r>
        </a:p>
      </dgm:t>
    </dgm:pt>
    <dgm:pt modelId="{10BE1274-0BF0-4202-9E86-E9C934C19A3A}" type="parTrans" cxnId="{0994C54D-9330-4CC2-BA6C-3AC9FAA170FB}">
      <dgm:prSet/>
      <dgm:spPr/>
      <dgm:t>
        <a:bodyPr/>
        <a:lstStyle/>
        <a:p>
          <a:endParaRPr lang="en-GB"/>
        </a:p>
      </dgm:t>
    </dgm:pt>
    <dgm:pt modelId="{B9A3AAC5-626C-4536-8250-152F95FCE365}" type="sibTrans" cxnId="{0994C54D-9330-4CC2-BA6C-3AC9FAA170FB}">
      <dgm:prSet/>
      <dgm:spPr/>
      <dgm:t>
        <a:bodyPr/>
        <a:lstStyle/>
        <a:p>
          <a:endParaRPr lang="en-GB"/>
        </a:p>
      </dgm:t>
    </dgm:pt>
    <dgm:pt modelId="{4C90C6FC-7427-4E45-984D-80C506A7C64B}">
      <dgm:prSet phldrT="[Text]" custT="1"/>
      <dgm:spPr/>
      <dgm:t>
        <a:bodyPr/>
        <a:lstStyle/>
        <a:p>
          <a:r>
            <a:rPr lang="en-GB" sz="1600" dirty="0"/>
            <a:t>Ensuring effective online safety (including effective filtering and monitoring)</a:t>
          </a:r>
        </a:p>
      </dgm:t>
    </dgm:pt>
    <dgm:pt modelId="{081D672F-C036-4B15-B5DC-DCFBE0633379}" type="parTrans" cxnId="{DF4FBF6D-79C6-4E9B-A751-0E39BBBC858F}">
      <dgm:prSet/>
      <dgm:spPr/>
      <dgm:t>
        <a:bodyPr/>
        <a:lstStyle/>
        <a:p>
          <a:endParaRPr lang="en-GB"/>
        </a:p>
      </dgm:t>
    </dgm:pt>
    <dgm:pt modelId="{C59BC5D0-43BC-4EB9-9176-49112FF4DA66}" type="sibTrans" cxnId="{DF4FBF6D-79C6-4E9B-A751-0E39BBBC858F}">
      <dgm:prSet/>
      <dgm:spPr/>
      <dgm:t>
        <a:bodyPr/>
        <a:lstStyle/>
        <a:p>
          <a:endParaRPr lang="en-GB"/>
        </a:p>
      </dgm:t>
    </dgm:pt>
    <dgm:pt modelId="{F3A2DD85-962A-49B3-917E-7A62753BA7FF}">
      <dgm:prSet phldrT="[Text]" custT="1"/>
      <dgm:spPr/>
      <dgm:t>
        <a:bodyPr/>
        <a:lstStyle/>
        <a:p>
          <a:r>
            <a:rPr lang="en-GB" sz="1600" dirty="0"/>
            <a:t>Managing visitors </a:t>
          </a:r>
          <a:r>
            <a:rPr lang="en-GB" sz="1600" dirty="0">
              <a:latin typeface="Calibri Light" panose="020F0302020204030204"/>
            </a:rPr>
            <a:t>(</a:t>
          </a:r>
          <a:r>
            <a:rPr lang="en-GB" sz="1600" dirty="0"/>
            <a:t>including external speakers and use of school site)</a:t>
          </a:r>
        </a:p>
      </dgm:t>
    </dgm:pt>
    <dgm:pt modelId="{FF1D280F-FB31-420E-B4AB-79C7E4B9DC39}" type="parTrans" cxnId="{458EFBFB-31E1-45F1-8F63-B50A02820ABF}">
      <dgm:prSet/>
      <dgm:spPr/>
      <dgm:t>
        <a:bodyPr/>
        <a:lstStyle/>
        <a:p>
          <a:endParaRPr lang="en-GB"/>
        </a:p>
      </dgm:t>
    </dgm:pt>
    <dgm:pt modelId="{7E9CF29B-0830-4834-A6B5-FA1A4DA8BADD}" type="sibTrans" cxnId="{458EFBFB-31E1-45F1-8F63-B50A02820ABF}">
      <dgm:prSet/>
      <dgm:spPr/>
      <dgm:t>
        <a:bodyPr/>
        <a:lstStyle/>
        <a:p>
          <a:endParaRPr lang="en-GB"/>
        </a:p>
      </dgm:t>
    </dgm:pt>
    <dgm:pt modelId="{A6EB0303-FA63-4F8D-9223-5CDF084814DA}" type="pres">
      <dgm:prSet presAssocID="{1C1B8F75-27C7-4157-B673-73DF705064A7}" presName="cycle" presStyleCnt="0">
        <dgm:presLayoutVars>
          <dgm:chMax val="1"/>
          <dgm:dir/>
          <dgm:animLvl val="ctr"/>
          <dgm:resizeHandles val="exact"/>
        </dgm:presLayoutVars>
      </dgm:prSet>
      <dgm:spPr/>
    </dgm:pt>
    <dgm:pt modelId="{7D144541-7A8E-40EA-B5A6-76FE80BE9A6C}" type="pres">
      <dgm:prSet presAssocID="{6890CB9C-BE95-4A96-A11E-7D1D8F6CA4BE}" presName="centerShape" presStyleLbl="node0" presStyleIdx="0" presStyleCnt="1" custScaleX="178036"/>
      <dgm:spPr/>
    </dgm:pt>
    <dgm:pt modelId="{793FB2C1-E9C0-4EB2-AF86-067DEE80D546}" type="pres">
      <dgm:prSet presAssocID="{56364CDD-5BB3-42B1-8E61-83FDD01A2585}" presName="parTrans" presStyleLbl="bgSibTrans2D1" presStyleIdx="0" presStyleCnt="7"/>
      <dgm:spPr/>
    </dgm:pt>
    <dgm:pt modelId="{DAD2BFA7-C507-4BFE-8904-D6F1B24AF97D}" type="pres">
      <dgm:prSet presAssocID="{E9218568-4E51-4BD6-BC7B-126BCA077A54}" presName="node" presStyleLbl="node1" presStyleIdx="0" presStyleCnt="7" custRadScaleRad="141472" custRadScaleInc="-2020">
        <dgm:presLayoutVars>
          <dgm:bulletEnabled val="1"/>
        </dgm:presLayoutVars>
      </dgm:prSet>
      <dgm:spPr/>
    </dgm:pt>
    <dgm:pt modelId="{9EDAC953-404A-424A-B45B-EE6D8B696AF7}" type="pres">
      <dgm:prSet presAssocID="{8AFD8157-A09F-46E7-9AB9-00C9ACD8A3A2}" presName="parTrans" presStyleLbl="bgSibTrans2D1" presStyleIdx="1" presStyleCnt="7"/>
      <dgm:spPr/>
    </dgm:pt>
    <dgm:pt modelId="{06C1851F-DEFE-4545-A528-26C67ACC0139}" type="pres">
      <dgm:prSet presAssocID="{1AC4FAC4-9215-4BD0-884E-2EA395C26CB1}" presName="node" presStyleLbl="node1" presStyleIdx="1" presStyleCnt="7" custScaleX="116898" custScaleY="126751" custRadScaleRad="155991" custRadScaleInc="-41967">
        <dgm:presLayoutVars>
          <dgm:bulletEnabled val="1"/>
        </dgm:presLayoutVars>
      </dgm:prSet>
      <dgm:spPr/>
    </dgm:pt>
    <dgm:pt modelId="{7B70AF05-719F-428C-A4B7-9F5AC5DCB34D}" type="pres">
      <dgm:prSet presAssocID="{84E3C8A2-E8DF-480A-B693-9605635401C4}" presName="parTrans" presStyleLbl="bgSibTrans2D1" presStyleIdx="2" presStyleCnt="7"/>
      <dgm:spPr/>
    </dgm:pt>
    <dgm:pt modelId="{514B80AD-81EE-420F-82E1-E351F8E8B99D}" type="pres">
      <dgm:prSet presAssocID="{E2224027-E901-49F0-9193-862600FA5327}" presName="node" presStyleLbl="node1" presStyleIdx="2" presStyleCnt="7" custRadScaleRad="127458" custRadScaleInc="-53248">
        <dgm:presLayoutVars>
          <dgm:bulletEnabled val="1"/>
        </dgm:presLayoutVars>
      </dgm:prSet>
      <dgm:spPr/>
    </dgm:pt>
    <dgm:pt modelId="{86474C04-B1A7-4928-BED8-B5264DE50B36}" type="pres">
      <dgm:prSet presAssocID="{33A2C16C-7316-4538-9ADF-384A92367DED}" presName="parTrans" presStyleLbl="bgSibTrans2D1" presStyleIdx="3" presStyleCnt="7"/>
      <dgm:spPr/>
    </dgm:pt>
    <dgm:pt modelId="{56728357-BD0C-418C-A6E3-2E5C03CFAD7F}" type="pres">
      <dgm:prSet presAssocID="{BFD1F752-92D4-4140-A86E-748870B02CA1}" presName="node" presStyleLbl="node1" presStyleIdx="3" presStyleCnt="7" custRadScaleRad="102341" custRadScaleInc="0">
        <dgm:presLayoutVars>
          <dgm:bulletEnabled val="1"/>
        </dgm:presLayoutVars>
      </dgm:prSet>
      <dgm:spPr/>
    </dgm:pt>
    <dgm:pt modelId="{85859F59-B144-45AD-9943-45954490E5A2}" type="pres">
      <dgm:prSet presAssocID="{10BE1274-0BF0-4202-9E86-E9C934C19A3A}" presName="parTrans" presStyleLbl="bgSibTrans2D1" presStyleIdx="4" presStyleCnt="7"/>
      <dgm:spPr/>
    </dgm:pt>
    <dgm:pt modelId="{18937D07-7835-43D1-8674-075D0B5559DE}" type="pres">
      <dgm:prSet presAssocID="{4F5F300E-2768-45DC-800B-C0391AF8DB86}" presName="node" presStyleLbl="node1" presStyleIdx="4" presStyleCnt="7" custRadScaleRad="134378" custRadScaleInc="59025">
        <dgm:presLayoutVars>
          <dgm:bulletEnabled val="1"/>
        </dgm:presLayoutVars>
      </dgm:prSet>
      <dgm:spPr/>
    </dgm:pt>
    <dgm:pt modelId="{B2CDA9C8-E47A-4188-8688-ADDC689D2A97}" type="pres">
      <dgm:prSet presAssocID="{081D672F-C036-4B15-B5DC-DCFBE0633379}" presName="parTrans" presStyleLbl="bgSibTrans2D1" presStyleIdx="5" presStyleCnt="7"/>
      <dgm:spPr/>
    </dgm:pt>
    <dgm:pt modelId="{18A83D95-1844-4349-98FC-67105A61A2AB}" type="pres">
      <dgm:prSet presAssocID="{4C90C6FC-7427-4E45-984D-80C506A7C64B}" presName="node" presStyleLbl="node1" presStyleIdx="5" presStyleCnt="7" custScaleX="120897" custScaleY="120554" custRadScaleRad="138833" custRadScaleInc="33840">
        <dgm:presLayoutVars>
          <dgm:bulletEnabled val="1"/>
        </dgm:presLayoutVars>
      </dgm:prSet>
      <dgm:spPr/>
    </dgm:pt>
    <dgm:pt modelId="{341EC295-7626-4B08-A22F-9B96DC67282A}" type="pres">
      <dgm:prSet presAssocID="{FF1D280F-FB31-420E-B4AB-79C7E4B9DC39}" presName="parTrans" presStyleLbl="bgSibTrans2D1" presStyleIdx="6" presStyleCnt="7"/>
      <dgm:spPr/>
    </dgm:pt>
    <dgm:pt modelId="{CCE2F63B-A0BF-422D-8F56-AF09A659C307}" type="pres">
      <dgm:prSet presAssocID="{F3A2DD85-962A-49B3-917E-7A62753BA7FF}" presName="node" presStyleLbl="node1" presStyleIdx="6" presStyleCnt="7" custScaleX="124272" custScaleY="123194" custRadScaleRad="146599" custRadScaleInc="-1299">
        <dgm:presLayoutVars>
          <dgm:bulletEnabled val="1"/>
        </dgm:presLayoutVars>
      </dgm:prSet>
      <dgm:spPr/>
    </dgm:pt>
  </dgm:ptLst>
  <dgm:cxnLst>
    <dgm:cxn modelId="{34E7E600-C7F9-42E0-B259-9418DD9B4D50}" srcId="{6890CB9C-BE95-4A96-A11E-7D1D8F6CA4BE}" destId="{BFD1F752-92D4-4140-A86E-748870B02CA1}" srcOrd="3" destOrd="0" parTransId="{33A2C16C-7316-4538-9ADF-384A92367DED}" sibTransId="{02ECEAB3-4544-471B-A34B-09A2E32188DF}"/>
    <dgm:cxn modelId="{AC64FD0E-5C9F-4481-A10E-D0001D1F1CEC}" type="presOf" srcId="{33A2C16C-7316-4538-9ADF-384A92367DED}" destId="{86474C04-B1A7-4928-BED8-B5264DE50B36}" srcOrd="0" destOrd="0" presId="urn:microsoft.com/office/officeart/2005/8/layout/radial4"/>
    <dgm:cxn modelId="{E2D81111-14BF-474A-BB70-D068363F0C2E}" srcId="{6890CB9C-BE95-4A96-A11E-7D1D8F6CA4BE}" destId="{E2224027-E901-49F0-9193-862600FA5327}" srcOrd="2" destOrd="0" parTransId="{84E3C8A2-E8DF-480A-B693-9605635401C4}" sibTransId="{892F228E-362B-4054-A441-C7A76FF2DA7E}"/>
    <dgm:cxn modelId="{A599FF13-DD86-4722-AD12-5FA5B8D85CA5}" type="presOf" srcId="{E9218568-4E51-4BD6-BC7B-126BCA077A54}" destId="{DAD2BFA7-C507-4BFE-8904-D6F1B24AF97D}" srcOrd="0" destOrd="0" presId="urn:microsoft.com/office/officeart/2005/8/layout/radial4"/>
    <dgm:cxn modelId="{B7E03715-491E-411E-BB50-4F5CD2872DF1}" type="presOf" srcId="{4F5F300E-2768-45DC-800B-C0391AF8DB86}" destId="{18937D07-7835-43D1-8674-075D0B5559DE}" srcOrd="0" destOrd="0" presId="urn:microsoft.com/office/officeart/2005/8/layout/radial4"/>
    <dgm:cxn modelId="{888D1519-A0F7-40C3-BCE4-5DC2F26BDDF1}" type="presOf" srcId="{E2224027-E901-49F0-9193-862600FA5327}" destId="{514B80AD-81EE-420F-82E1-E351F8E8B99D}" srcOrd="0" destOrd="0" presId="urn:microsoft.com/office/officeart/2005/8/layout/radial4"/>
    <dgm:cxn modelId="{E3205319-F74A-4277-AB58-B3E292E5ED0C}" type="presOf" srcId="{1C1B8F75-27C7-4157-B673-73DF705064A7}" destId="{A6EB0303-FA63-4F8D-9223-5CDF084814DA}" srcOrd="0" destOrd="0" presId="urn:microsoft.com/office/officeart/2005/8/layout/radial4"/>
    <dgm:cxn modelId="{D535EC1D-8A1B-4C94-918C-DB2647A15A17}" type="presOf" srcId="{10BE1274-0BF0-4202-9E86-E9C934C19A3A}" destId="{85859F59-B144-45AD-9943-45954490E5A2}" srcOrd="0" destOrd="0" presId="urn:microsoft.com/office/officeart/2005/8/layout/radial4"/>
    <dgm:cxn modelId="{592A9232-68C8-4797-A2B1-460E88FFDD7E}" type="presOf" srcId="{6890CB9C-BE95-4A96-A11E-7D1D8F6CA4BE}" destId="{7D144541-7A8E-40EA-B5A6-76FE80BE9A6C}" srcOrd="0" destOrd="0" presId="urn:microsoft.com/office/officeart/2005/8/layout/radial4"/>
    <dgm:cxn modelId="{7FF85A34-55F8-450E-9059-45FA677BA982}" type="presOf" srcId="{F3A2DD85-962A-49B3-917E-7A62753BA7FF}" destId="{CCE2F63B-A0BF-422D-8F56-AF09A659C307}" srcOrd="0" destOrd="0" presId="urn:microsoft.com/office/officeart/2005/8/layout/radial4"/>
    <dgm:cxn modelId="{10C3243C-4B41-4609-B2AA-4767AF563489}" type="presOf" srcId="{BFD1F752-92D4-4140-A86E-748870B02CA1}" destId="{56728357-BD0C-418C-A6E3-2E5C03CFAD7F}" srcOrd="0" destOrd="0" presId="urn:microsoft.com/office/officeart/2005/8/layout/radial4"/>
    <dgm:cxn modelId="{9F6DCD5E-37BF-46A5-9F06-ABD0A1A6BFE9}" type="presOf" srcId="{56364CDD-5BB3-42B1-8E61-83FDD01A2585}" destId="{793FB2C1-E9C0-4EB2-AF86-067DEE80D546}" srcOrd="0" destOrd="0" presId="urn:microsoft.com/office/officeart/2005/8/layout/radial4"/>
    <dgm:cxn modelId="{DF4FBF6D-79C6-4E9B-A751-0E39BBBC858F}" srcId="{6890CB9C-BE95-4A96-A11E-7D1D8F6CA4BE}" destId="{4C90C6FC-7427-4E45-984D-80C506A7C64B}" srcOrd="5" destOrd="0" parTransId="{081D672F-C036-4B15-B5DC-DCFBE0633379}" sibTransId="{C59BC5D0-43BC-4EB9-9176-49112FF4DA66}"/>
    <dgm:cxn modelId="{0994C54D-9330-4CC2-BA6C-3AC9FAA170FB}" srcId="{6890CB9C-BE95-4A96-A11E-7D1D8F6CA4BE}" destId="{4F5F300E-2768-45DC-800B-C0391AF8DB86}" srcOrd="4" destOrd="0" parTransId="{10BE1274-0BF0-4202-9E86-E9C934C19A3A}" sibTransId="{B9A3AAC5-626C-4536-8250-152F95FCE365}"/>
    <dgm:cxn modelId="{56609351-F9D9-4FDE-BA21-913242419BCB}" type="presOf" srcId="{081D672F-C036-4B15-B5DC-DCFBE0633379}" destId="{B2CDA9C8-E47A-4188-8688-ADDC689D2A97}" srcOrd="0" destOrd="0" presId="urn:microsoft.com/office/officeart/2005/8/layout/radial4"/>
    <dgm:cxn modelId="{B5D60973-5111-4AB4-AF27-CBAE8EB6A9D2}" type="presOf" srcId="{FF1D280F-FB31-420E-B4AB-79C7E4B9DC39}" destId="{341EC295-7626-4B08-A22F-9B96DC67282A}" srcOrd="0" destOrd="0" presId="urn:microsoft.com/office/officeart/2005/8/layout/radial4"/>
    <dgm:cxn modelId="{23A52191-481A-422C-A7F4-0CC22D38EC80}" type="presOf" srcId="{4C90C6FC-7427-4E45-984D-80C506A7C64B}" destId="{18A83D95-1844-4349-98FC-67105A61A2AB}" srcOrd="0" destOrd="0" presId="urn:microsoft.com/office/officeart/2005/8/layout/radial4"/>
    <dgm:cxn modelId="{ABF379B2-0AB6-4394-93FB-771820A4C486}" srcId="{1C1B8F75-27C7-4157-B673-73DF705064A7}" destId="{6890CB9C-BE95-4A96-A11E-7D1D8F6CA4BE}" srcOrd="0" destOrd="0" parTransId="{2F93D1C2-4F8C-466F-AC90-A4B6D16A3C9A}" sibTransId="{C9B7E200-FC12-44B5-A57B-735941FCB530}"/>
    <dgm:cxn modelId="{A9B2F6C8-D3D1-4D97-BBC9-BBDDE052DABC}" type="presOf" srcId="{1AC4FAC4-9215-4BD0-884E-2EA395C26CB1}" destId="{06C1851F-DEFE-4545-A528-26C67ACC0139}" srcOrd="0" destOrd="0" presId="urn:microsoft.com/office/officeart/2005/8/layout/radial4"/>
    <dgm:cxn modelId="{62A545CE-CA26-4F19-A638-6C6058F5682C}" type="presOf" srcId="{84E3C8A2-E8DF-480A-B693-9605635401C4}" destId="{7B70AF05-719F-428C-A4B7-9F5AC5DCB34D}" srcOrd="0" destOrd="0" presId="urn:microsoft.com/office/officeart/2005/8/layout/radial4"/>
    <dgm:cxn modelId="{5D0E27D1-C241-435C-9410-7C8A24F1E9EE}" type="presOf" srcId="{8AFD8157-A09F-46E7-9AB9-00C9ACD8A3A2}" destId="{9EDAC953-404A-424A-B45B-EE6D8B696AF7}" srcOrd="0" destOrd="0" presId="urn:microsoft.com/office/officeart/2005/8/layout/radial4"/>
    <dgm:cxn modelId="{3548EEF4-ED27-43F8-9713-D6B29D2E137C}" srcId="{6890CB9C-BE95-4A96-A11E-7D1D8F6CA4BE}" destId="{1AC4FAC4-9215-4BD0-884E-2EA395C26CB1}" srcOrd="1" destOrd="0" parTransId="{8AFD8157-A09F-46E7-9AB9-00C9ACD8A3A2}" sibTransId="{46A0F86B-437D-42AE-B08C-44F1EBD7B579}"/>
    <dgm:cxn modelId="{458EFBFB-31E1-45F1-8F63-B50A02820ABF}" srcId="{6890CB9C-BE95-4A96-A11E-7D1D8F6CA4BE}" destId="{F3A2DD85-962A-49B3-917E-7A62753BA7FF}" srcOrd="6" destOrd="0" parTransId="{FF1D280F-FB31-420E-B4AB-79C7E4B9DC39}" sibTransId="{7E9CF29B-0830-4834-A6B5-FA1A4DA8BADD}"/>
    <dgm:cxn modelId="{50C791FD-5125-49ED-A4A5-9C95AC3AD53A}" srcId="{6890CB9C-BE95-4A96-A11E-7D1D8F6CA4BE}" destId="{E9218568-4E51-4BD6-BC7B-126BCA077A54}" srcOrd="0" destOrd="0" parTransId="{56364CDD-5BB3-42B1-8E61-83FDD01A2585}" sibTransId="{FB7CC313-C678-4364-A4CB-EBDB380333A2}"/>
    <dgm:cxn modelId="{43AA3EC4-1AE9-47E6-9F0D-AB4B4164453F}" type="presParOf" srcId="{A6EB0303-FA63-4F8D-9223-5CDF084814DA}" destId="{7D144541-7A8E-40EA-B5A6-76FE80BE9A6C}" srcOrd="0" destOrd="0" presId="urn:microsoft.com/office/officeart/2005/8/layout/radial4"/>
    <dgm:cxn modelId="{5C9DD93E-223A-43D4-91E5-2D477FCD0B74}" type="presParOf" srcId="{A6EB0303-FA63-4F8D-9223-5CDF084814DA}" destId="{793FB2C1-E9C0-4EB2-AF86-067DEE80D546}" srcOrd="1" destOrd="0" presId="urn:microsoft.com/office/officeart/2005/8/layout/radial4"/>
    <dgm:cxn modelId="{000232ED-33BA-4984-B558-D7E47687F4DB}" type="presParOf" srcId="{A6EB0303-FA63-4F8D-9223-5CDF084814DA}" destId="{DAD2BFA7-C507-4BFE-8904-D6F1B24AF97D}" srcOrd="2" destOrd="0" presId="urn:microsoft.com/office/officeart/2005/8/layout/radial4"/>
    <dgm:cxn modelId="{28AC6C83-EA61-4F4F-8B3B-C32D7E25CF79}" type="presParOf" srcId="{A6EB0303-FA63-4F8D-9223-5CDF084814DA}" destId="{9EDAC953-404A-424A-B45B-EE6D8B696AF7}" srcOrd="3" destOrd="0" presId="urn:microsoft.com/office/officeart/2005/8/layout/radial4"/>
    <dgm:cxn modelId="{5B6E42B0-5EC8-4995-957C-D380279A2398}" type="presParOf" srcId="{A6EB0303-FA63-4F8D-9223-5CDF084814DA}" destId="{06C1851F-DEFE-4545-A528-26C67ACC0139}" srcOrd="4" destOrd="0" presId="urn:microsoft.com/office/officeart/2005/8/layout/radial4"/>
    <dgm:cxn modelId="{65E1A6A8-D187-4031-9C09-8797B3381D02}" type="presParOf" srcId="{A6EB0303-FA63-4F8D-9223-5CDF084814DA}" destId="{7B70AF05-719F-428C-A4B7-9F5AC5DCB34D}" srcOrd="5" destOrd="0" presId="urn:microsoft.com/office/officeart/2005/8/layout/radial4"/>
    <dgm:cxn modelId="{C3BDD2C8-EF8C-480F-8496-30F7A9987B95}" type="presParOf" srcId="{A6EB0303-FA63-4F8D-9223-5CDF084814DA}" destId="{514B80AD-81EE-420F-82E1-E351F8E8B99D}" srcOrd="6" destOrd="0" presId="urn:microsoft.com/office/officeart/2005/8/layout/radial4"/>
    <dgm:cxn modelId="{3B6161FC-4E5F-43A7-BAB3-3068C2090CBB}" type="presParOf" srcId="{A6EB0303-FA63-4F8D-9223-5CDF084814DA}" destId="{86474C04-B1A7-4928-BED8-B5264DE50B36}" srcOrd="7" destOrd="0" presId="urn:microsoft.com/office/officeart/2005/8/layout/radial4"/>
    <dgm:cxn modelId="{6ACAEFCC-AFC3-4DBD-9287-F3531DDDB5CC}" type="presParOf" srcId="{A6EB0303-FA63-4F8D-9223-5CDF084814DA}" destId="{56728357-BD0C-418C-A6E3-2E5C03CFAD7F}" srcOrd="8" destOrd="0" presId="urn:microsoft.com/office/officeart/2005/8/layout/radial4"/>
    <dgm:cxn modelId="{35146733-F6FB-4034-8A2C-8BA2FB156BF4}" type="presParOf" srcId="{A6EB0303-FA63-4F8D-9223-5CDF084814DA}" destId="{85859F59-B144-45AD-9943-45954490E5A2}" srcOrd="9" destOrd="0" presId="urn:microsoft.com/office/officeart/2005/8/layout/radial4"/>
    <dgm:cxn modelId="{6C941F8F-8FE5-4697-BD9C-B58C5F8C4F3D}" type="presParOf" srcId="{A6EB0303-FA63-4F8D-9223-5CDF084814DA}" destId="{18937D07-7835-43D1-8674-075D0B5559DE}" srcOrd="10" destOrd="0" presId="urn:microsoft.com/office/officeart/2005/8/layout/radial4"/>
    <dgm:cxn modelId="{2ED10E06-1F65-4957-9BCF-17BC15A30307}" type="presParOf" srcId="{A6EB0303-FA63-4F8D-9223-5CDF084814DA}" destId="{B2CDA9C8-E47A-4188-8688-ADDC689D2A97}" srcOrd="11" destOrd="0" presId="urn:microsoft.com/office/officeart/2005/8/layout/radial4"/>
    <dgm:cxn modelId="{018767CA-5D36-4ED1-97AC-0ED6D5A1152A}" type="presParOf" srcId="{A6EB0303-FA63-4F8D-9223-5CDF084814DA}" destId="{18A83D95-1844-4349-98FC-67105A61A2AB}" srcOrd="12" destOrd="0" presId="urn:microsoft.com/office/officeart/2005/8/layout/radial4"/>
    <dgm:cxn modelId="{9CEF6694-21B4-4956-9059-E3523A202C66}" type="presParOf" srcId="{A6EB0303-FA63-4F8D-9223-5CDF084814DA}" destId="{341EC295-7626-4B08-A22F-9B96DC67282A}" srcOrd="13" destOrd="0" presId="urn:microsoft.com/office/officeart/2005/8/layout/radial4"/>
    <dgm:cxn modelId="{544BE26A-A5E5-4704-8566-46A8589AC060}" type="presParOf" srcId="{A6EB0303-FA63-4F8D-9223-5CDF084814DA}" destId="{CCE2F63B-A0BF-422D-8F56-AF09A659C307}"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BBF9-911C-4F88-BC7C-85A4B9064955}">
      <dsp:nvSpPr>
        <dsp:cNvPr id="0" name=""/>
        <dsp:cNvSpPr/>
      </dsp:nvSpPr>
      <dsp:spPr>
        <a:xfrm>
          <a:off x="8893" y="173808"/>
          <a:ext cx="3862791" cy="463535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Radicalisation</a:t>
          </a:r>
        </a:p>
      </dsp:txBody>
      <dsp:txXfrm rot="16200000">
        <a:off x="-1505320" y="1688023"/>
        <a:ext cx="3800987" cy="772558"/>
      </dsp:txXfrm>
    </dsp:sp>
    <dsp:sp modelId="{6691260C-564C-40CC-9FA6-2C73B05FC753}">
      <dsp:nvSpPr>
        <dsp:cNvPr id="0" name=""/>
        <dsp:cNvSpPr/>
      </dsp:nvSpPr>
      <dsp:spPr>
        <a:xfrm>
          <a:off x="781451" y="173808"/>
          <a:ext cx="2877779" cy="4635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The process of a person legitimising support for, or use of terrorist violence</a:t>
          </a:r>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dsp:txBody>
      <dsp:txXfrm>
        <a:off x="781451" y="173808"/>
        <a:ext cx="2877779" cy="4635350"/>
      </dsp:txXfrm>
    </dsp:sp>
    <dsp:sp modelId="{C5BCEDBB-1087-40A2-8178-33053BCC8E16}">
      <dsp:nvSpPr>
        <dsp:cNvPr id="0" name=""/>
        <dsp:cNvSpPr/>
      </dsp:nvSpPr>
      <dsp:spPr>
        <a:xfrm>
          <a:off x="3924914" y="-441340"/>
          <a:ext cx="3862791" cy="569183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Extremism</a:t>
          </a:r>
        </a:p>
      </dsp:txBody>
      <dsp:txXfrm rot="16200000">
        <a:off x="1977539" y="1506034"/>
        <a:ext cx="4667308" cy="772558"/>
      </dsp:txXfrm>
    </dsp:sp>
    <dsp:sp modelId="{3B57E403-E49F-49C1-BBDE-D4C4CFDAC848}">
      <dsp:nvSpPr>
        <dsp:cNvPr id="0" name=""/>
        <dsp:cNvSpPr/>
      </dsp:nvSpPr>
      <dsp:spPr>
        <a:xfrm rot="5400000">
          <a:off x="3677417" y="3244755"/>
          <a:ext cx="681566" cy="57941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03A2A1-B17D-41B7-89F7-5C3AA6478991}">
      <dsp:nvSpPr>
        <dsp:cNvPr id="0" name=""/>
        <dsp:cNvSpPr/>
      </dsp:nvSpPr>
      <dsp:spPr>
        <a:xfrm>
          <a:off x="4697473" y="-441340"/>
          <a:ext cx="2877779" cy="56918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solidFill>
                <a:srgbClr val="FFC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New definition </a:t>
          </a:r>
          <a:r>
            <a:rPr lang="en-GB" sz="1600" kern="1200">
              <a:latin typeface="Arial" panose="020B0604020202020204" pitchFamily="34" charset="0"/>
              <a:cs typeface="Arial" panose="020B0604020202020204" pitchFamily="34" charset="0"/>
            </a:rPr>
            <a:t>in 2024 </a:t>
          </a:r>
          <a:r>
            <a:rPr lang="en-GB" sz="1600" b="1" kern="1200">
              <a:latin typeface="Arial" panose="020B0604020202020204" pitchFamily="34" charset="0"/>
              <a:cs typeface="Arial" panose="020B0604020202020204" pitchFamily="34" charset="0"/>
            </a:rPr>
            <a:t>but only for </a:t>
          </a:r>
          <a:r>
            <a:rPr lang="en-GB" sz="1600" b="0" i="0" kern="1200">
              <a:latin typeface="Arial" panose="020B0604020202020204" pitchFamily="34" charset="0"/>
              <a:cs typeface="Arial" panose="020B0604020202020204" pitchFamily="34" charset="0"/>
            </a:rPr>
            <a:t>UK ministerial central government departments!</a:t>
          </a:r>
          <a:endParaRPr lang="en-GB" sz="1600" kern="1200"/>
        </a:p>
        <a:p>
          <a:pPr marL="0" lvl="0" indent="0" algn="l" defTabSz="711200">
            <a:lnSpc>
              <a:spcPct val="90000"/>
            </a:lnSpc>
            <a:spcBef>
              <a:spcPct val="0"/>
            </a:spcBef>
            <a:spcAft>
              <a:spcPct val="35000"/>
            </a:spcAft>
            <a:buNone/>
          </a:pPr>
          <a:endParaRPr lang="en-GB" sz="1600" b="0" i="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The Department for Education (DfE) are not currently asking any education settings to adopt the definition or apply the principles. The “Preventing Radicalisation” section in KCSIE 2024 remains under review.</a:t>
          </a: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 Continue to follow </a:t>
          </a:r>
          <a:r>
            <a:rPr lang="en-GB" sz="1600" b="0" i="0" kern="1200">
              <a:solidFill>
                <a:srgbClr val="FFC00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statutory guidance</a:t>
          </a:r>
          <a:endParaRPr lang="en-GB" sz="1600" b="0" i="0" kern="1200">
            <a:solidFill>
              <a:srgbClr val="FFC000"/>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 Actively promote fundamental British Values (democracy, the rule of law, individual liberty, and mutual respect and tolerance for those of different faiths and beliefs). Ofsted inspects how well schools and colleges promote these values</a:t>
          </a:r>
          <a:endParaRPr lang="en-GB" sz="1600" kern="1200"/>
        </a:p>
      </dsp:txBody>
      <dsp:txXfrm>
        <a:off x="4697473" y="-441340"/>
        <a:ext cx="2877779" cy="5691839"/>
      </dsp:txXfrm>
    </dsp:sp>
    <dsp:sp modelId="{051544AD-D99D-4298-9A46-85B39B08453E}">
      <dsp:nvSpPr>
        <dsp:cNvPr id="0" name=""/>
        <dsp:cNvSpPr/>
      </dsp:nvSpPr>
      <dsp:spPr>
        <a:xfrm>
          <a:off x="7997774" y="-79095"/>
          <a:ext cx="3862791" cy="488825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Terrorism</a:t>
          </a:r>
        </a:p>
      </dsp:txBody>
      <dsp:txXfrm rot="16200000">
        <a:off x="6379868" y="1538809"/>
        <a:ext cx="4008368" cy="772558"/>
      </dsp:txXfrm>
    </dsp:sp>
    <dsp:sp modelId="{ED09DEA8-456D-4ED6-84CE-0607A2C40657}">
      <dsp:nvSpPr>
        <dsp:cNvPr id="0" name=""/>
        <dsp:cNvSpPr/>
      </dsp:nvSpPr>
      <dsp:spPr>
        <a:xfrm rot="5400000">
          <a:off x="7675407" y="3244755"/>
          <a:ext cx="681566" cy="57941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2B649-3F61-4D9A-B2AC-12C86BD4AE7C}">
      <dsp:nvSpPr>
        <dsp:cNvPr id="0" name=""/>
        <dsp:cNvSpPr/>
      </dsp:nvSpPr>
      <dsp:spPr>
        <a:xfrm>
          <a:off x="8770332" y="-79095"/>
          <a:ext cx="2877779" cy="48882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An action or threat designed to influence the government or intimidate the public. Its purpose is to advance a political, religious or ideological cause.</a:t>
          </a:r>
          <a:endParaRPr lang="en-GB" sz="1600" kern="1200"/>
        </a:p>
      </dsp:txBody>
      <dsp:txXfrm>
        <a:off x="8770332" y="-79095"/>
        <a:ext cx="2877779" cy="4888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44541-7A8E-40EA-B5A6-76FE80BE9A6C}">
      <dsp:nvSpPr>
        <dsp:cNvPr id="0" name=""/>
        <dsp:cNvSpPr/>
      </dsp:nvSpPr>
      <dsp:spPr>
        <a:xfrm>
          <a:off x="3994263" y="3260520"/>
          <a:ext cx="4012034" cy="22534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Rounded MT Bold" panose="020F0704030504030204" pitchFamily="34" charset="0"/>
              <a:hlinkClick xmlns:r="http://schemas.openxmlformats.org/officeDocument/2006/relationships" r:id="rId1"/>
            </a:rPr>
            <a:t>Prevent Risk Assessment</a:t>
          </a:r>
          <a:endParaRPr lang="en-GB" sz="2800" kern="1200" dirty="0">
            <a:latin typeface="Arial Rounded MT Bold" panose="020F0704030504030204" pitchFamily="34" charset="0"/>
          </a:endParaRPr>
        </a:p>
      </dsp:txBody>
      <dsp:txXfrm>
        <a:off x="4581812" y="3590537"/>
        <a:ext cx="2836936" cy="1593461"/>
      </dsp:txXfrm>
    </dsp:sp>
    <dsp:sp modelId="{793FB2C1-E9C0-4EB2-AF86-067DEE80D546}">
      <dsp:nvSpPr>
        <dsp:cNvPr id="0" name=""/>
        <dsp:cNvSpPr/>
      </dsp:nvSpPr>
      <dsp:spPr>
        <a:xfrm rot="10768231">
          <a:off x="788658" y="4100309"/>
          <a:ext cx="3029621"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D2BFA7-C507-4BFE-8904-D6F1B24AF97D}">
      <dsp:nvSpPr>
        <dsp:cNvPr id="0" name=""/>
        <dsp:cNvSpPr/>
      </dsp:nvSpPr>
      <dsp:spPr>
        <a:xfrm>
          <a:off x="0" y="3804452"/>
          <a:ext cx="1577447" cy="12619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Leadership understanding and shared responsibility </a:t>
          </a:r>
        </a:p>
      </dsp:txBody>
      <dsp:txXfrm>
        <a:off x="36961" y="3841413"/>
        <a:ext cx="1503525" cy="1188035"/>
      </dsp:txXfrm>
    </dsp:sp>
    <dsp:sp modelId="{9EDAC953-404A-424A-B45B-EE6D8B696AF7}">
      <dsp:nvSpPr>
        <dsp:cNvPr id="0" name=""/>
        <dsp:cNvSpPr/>
      </dsp:nvSpPr>
      <dsp:spPr>
        <a:xfrm rot="12046968">
          <a:off x="809665" y="2751423"/>
          <a:ext cx="3452907"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C1851F-DEFE-4545-A528-26C67ACC0139}">
      <dsp:nvSpPr>
        <dsp:cNvPr id="0" name=""/>
        <dsp:cNvSpPr/>
      </dsp:nvSpPr>
      <dsp:spPr>
        <a:xfrm>
          <a:off x="0" y="1660183"/>
          <a:ext cx="1844004" cy="15995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Effective partnership working (including understanding the local profile of risk)</a:t>
          </a:r>
        </a:p>
      </dsp:txBody>
      <dsp:txXfrm>
        <a:off x="46849" y="1707032"/>
        <a:ext cx="1750306" cy="1505846"/>
      </dsp:txXfrm>
    </dsp:sp>
    <dsp:sp modelId="{7B70AF05-719F-428C-A4B7-9F5AC5DCB34D}">
      <dsp:nvSpPr>
        <dsp:cNvPr id="0" name=""/>
        <dsp:cNvSpPr/>
      </dsp:nvSpPr>
      <dsp:spPr>
        <a:xfrm rot="13578459">
          <a:off x="2195149" y="1771405"/>
          <a:ext cx="3225632"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4B80AD-81EE-420F-82E1-E351F8E8B99D}">
      <dsp:nvSpPr>
        <dsp:cNvPr id="0" name=""/>
        <dsp:cNvSpPr/>
      </dsp:nvSpPr>
      <dsp:spPr>
        <a:xfrm>
          <a:off x="1905132" y="295387"/>
          <a:ext cx="1577447" cy="12619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Competent and aware staff</a:t>
          </a:r>
        </a:p>
      </dsp:txBody>
      <dsp:txXfrm>
        <a:off x="1942093" y="332348"/>
        <a:ext cx="1503525" cy="1188035"/>
      </dsp:txXfrm>
    </dsp:sp>
    <dsp:sp modelId="{86474C04-B1A7-4928-BED8-B5264DE50B36}">
      <dsp:nvSpPr>
        <dsp:cNvPr id="0" name=""/>
        <dsp:cNvSpPr/>
      </dsp:nvSpPr>
      <dsp:spPr>
        <a:xfrm rot="16200000">
          <a:off x="4757822" y="1552314"/>
          <a:ext cx="2484916"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728357-BD0C-418C-A6E3-2E5C03CFAD7F}">
      <dsp:nvSpPr>
        <dsp:cNvPr id="0" name=""/>
        <dsp:cNvSpPr/>
      </dsp:nvSpPr>
      <dsp:spPr>
        <a:xfrm>
          <a:off x="5211556" y="0"/>
          <a:ext cx="1577447" cy="12619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Effective information sharing and appropriate referrals</a:t>
          </a:r>
        </a:p>
      </dsp:txBody>
      <dsp:txXfrm>
        <a:off x="5248517" y="36961"/>
        <a:ext cx="1503525" cy="1188035"/>
      </dsp:txXfrm>
    </dsp:sp>
    <dsp:sp modelId="{85859F59-B144-45AD-9943-45954490E5A2}">
      <dsp:nvSpPr>
        <dsp:cNvPr id="0" name=""/>
        <dsp:cNvSpPr/>
      </dsp:nvSpPr>
      <dsp:spPr>
        <a:xfrm rot="18910671">
          <a:off x="6627879" y="1726234"/>
          <a:ext cx="3453768"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937D07-7835-43D1-8674-075D0B5559DE}">
      <dsp:nvSpPr>
        <dsp:cNvPr id="0" name=""/>
        <dsp:cNvSpPr/>
      </dsp:nvSpPr>
      <dsp:spPr>
        <a:xfrm>
          <a:off x="8790916" y="199083"/>
          <a:ext cx="1577447" cy="126195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Building children’s resilience to radicalisation. </a:t>
          </a:r>
        </a:p>
      </dsp:txBody>
      <dsp:txXfrm>
        <a:off x="8827877" y="236044"/>
        <a:ext cx="1503525" cy="1188035"/>
      </dsp:txXfrm>
    </dsp:sp>
    <dsp:sp modelId="{B2CDA9C8-E47A-4188-8688-ADDC689D2A97}">
      <dsp:nvSpPr>
        <dsp:cNvPr id="0" name=""/>
        <dsp:cNvSpPr/>
      </dsp:nvSpPr>
      <dsp:spPr>
        <a:xfrm rot="20322103">
          <a:off x="7713609" y="2763648"/>
          <a:ext cx="3255397"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A83D95-1844-4349-98FC-67105A61A2AB}">
      <dsp:nvSpPr>
        <dsp:cNvPr id="0" name=""/>
        <dsp:cNvSpPr/>
      </dsp:nvSpPr>
      <dsp:spPr>
        <a:xfrm>
          <a:off x="9904294" y="1732882"/>
          <a:ext cx="1907086" cy="15213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Ensuring effective online safety (including effective filtering and monitoring)</a:t>
          </a:r>
        </a:p>
      </dsp:txBody>
      <dsp:txXfrm>
        <a:off x="9948853" y="1777441"/>
        <a:ext cx="1817968" cy="1432222"/>
      </dsp:txXfrm>
    </dsp:sp>
    <dsp:sp modelId="{341EC295-7626-4B08-A22F-9B96DC67282A}">
      <dsp:nvSpPr>
        <dsp:cNvPr id="0" name=""/>
        <dsp:cNvSpPr/>
      </dsp:nvSpPr>
      <dsp:spPr>
        <a:xfrm rot="21578829">
          <a:off x="8182459" y="4043378"/>
          <a:ext cx="3029406" cy="6422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2F63B-A0BF-422D-8F56-AF09A659C307}">
      <dsp:nvSpPr>
        <dsp:cNvPr id="0" name=""/>
        <dsp:cNvSpPr/>
      </dsp:nvSpPr>
      <dsp:spPr>
        <a:xfrm>
          <a:off x="10231674" y="3577845"/>
          <a:ext cx="1960325" cy="155465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Managing visitors </a:t>
          </a:r>
          <a:r>
            <a:rPr lang="en-GB" sz="1600" kern="1200" dirty="0">
              <a:latin typeface="Calibri Light" panose="020F0302020204030204"/>
            </a:rPr>
            <a:t>(</a:t>
          </a:r>
          <a:r>
            <a:rPr lang="en-GB" sz="1600" kern="1200" dirty="0"/>
            <a:t>including external speakers and use of school site)</a:t>
          </a:r>
        </a:p>
      </dsp:txBody>
      <dsp:txXfrm>
        <a:off x="10277208" y="3623379"/>
        <a:ext cx="1869257" cy="14635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BF8A2-9915-41FA-9BB7-B094F2BCE7D8}"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79F11-D890-43B8-899D-2331B0522AC3}" type="slidenum">
              <a:rPr lang="en-GB" smtClean="0"/>
              <a:t>‹#›</a:t>
            </a:fld>
            <a:endParaRPr lang="en-GB"/>
          </a:p>
        </p:txBody>
      </p:sp>
    </p:spTree>
    <p:extLst>
      <p:ext uri="{BB962C8B-B14F-4D97-AF65-F5344CB8AC3E}">
        <p14:creationId xmlns:p14="http://schemas.microsoft.com/office/powerpoint/2010/main" val="240007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TrainingWestMercia@victimsupport.org.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0"/>
              <a:t>Counter Terrorism and Security Act</a:t>
            </a:r>
          </a:p>
          <a:p>
            <a:endParaRPr lang="en-GB" i="0"/>
          </a:p>
          <a:p>
            <a:r>
              <a:rPr lang="en-GB" i="0"/>
              <a:t>Preventing children from being drawn into terrorism is safeguarding and promoting their welfare. </a:t>
            </a:r>
          </a:p>
          <a:p>
            <a:endParaRPr lang="en-GB" i="0"/>
          </a:p>
          <a:p>
            <a:r>
              <a:rPr lang="en-GB" i="1"/>
              <a:t>Policies would not only include Child Protection Policy, but also Behaviour Policy, PSHE/RSHE, E-Safety, Staff Behaviour/Code of Conduct.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79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B8F0A2-CDD2-4B77-9833-A73D0BFC4F4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mn-cs"/>
            </a:endParaRPr>
          </a:p>
        </p:txBody>
      </p:sp>
    </p:spTree>
    <p:extLst>
      <p:ext uri="{BB962C8B-B14F-4D97-AF65-F5344CB8AC3E}">
        <p14:creationId xmlns:p14="http://schemas.microsoft.com/office/powerpoint/2010/main" val="63816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5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5</a:t>
            </a:fld>
            <a:endParaRPr lang="en-GB"/>
          </a:p>
        </p:txBody>
      </p:sp>
    </p:spTree>
    <p:extLst>
      <p:ext uri="{BB962C8B-B14F-4D97-AF65-F5344CB8AC3E}">
        <p14:creationId xmlns:p14="http://schemas.microsoft.com/office/powerpoint/2010/main" val="323995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6</a:t>
            </a:fld>
            <a:endParaRPr lang="en-GB"/>
          </a:p>
        </p:txBody>
      </p:sp>
    </p:spTree>
    <p:extLst>
      <p:ext uri="{BB962C8B-B14F-4D97-AF65-F5344CB8AC3E}">
        <p14:creationId xmlns:p14="http://schemas.microsoft.com/office/powerpoint/2010/main" val="344960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Relevant or concerning behaviours/indicators:</a:t>
            </a:r>
          </a:p>
          <a:p>
            <a:pPr marL="171450" indent="-171450">
              <a:buFont typeface="Arial" panose="020B0604020202020204" pitchFamily="34" charset="0"/>
              <a:buChar char="•"/>
            </a:pPr>
            <a:r>
              <a:rPr lang="en-GB" altLang="en-US" dirty="0">
                <a:latin typeface="Arial" panose="020B0604020202020204" pitchFamily="34" charset="0"/>
              </a:rPr>
              <a:t>A significant change in discriminatory views or use of language: where is the child getting this from?</a:t>
            </a:r>
          </a:p>
          <a:p>
            <a:pPr marL="171450" indent="-171450">
              <a:buFont typeface="Arial" panose="020B0604020202020204" pitchFamily="34" charset="0"/>
              <a:buChar char="•"/>
            </a:pPr>
            <a:r>
              <a:rPr lang="en-GB" altLang="en-US" dirty="0">
                <a:latin typeface="Arial" panose="020B0604020202020204" pitchFamily="34" charset="0"/>
              </a:rPr>
              <a:t>Closed to challenge</a:t>
            </a:r>
          </a:p>
          <a:p>
            <a:pPr marL="171450" indent="-171450">
              <a:buFont typeface="Arial" panose="020B0604020202020204" pitchFamily="34" charset="0"/>
              <a:buChar char="•"/>
            </a:pPr>
            <a:r>
              <a:rPr lang="en-GB" altLang="en-US" dirty="0">
                <a:latin typeface="Arial" panose="020B0604020202020204" pitchFamily="34" charset="0"/>
              </a:rPr>
              <a:t>Fixated on topic or group</a:t>
            </a:r>
          </a:p>
          <a:p>
            <a:pPr marL="171450" indent="-171450">
              <a:buFont typeface="Arial" panose="020B0604020202020204" pitchFamily="34" charset="0"/>
              <a:buChar char="•"/>
            </a:pPr>
            <a:r>
              <a:rPr lang="en-GB" dirty="0"/>
              <a:t>Expression of /Interest in views/groups actively opposed to British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“Them and Us”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Support for/legitimisation of violence towards a particular group</a:t>
            </a:r>
          </a:p>
          <a:p>
            <a:endParaRPr lang="en-GB" dirty="0"/>
          </a:p>
          <a:p>
            <a:endParaRPr lang="en-GB" altLang="en-US" dirty="0">
              <a:latin typeface="Arial" panose="020B0604020202020204" pitchFamily="34" charset="0"/>
            </a:endParaRPr>
          </a:p>
          <a:p>
            <a:r>
              <a:rPr lang="en-GB" altLang="en-US" dirty="0">
                <a:latin typeface="Arial" panose="020B0604020202020204" pitchFamily="34" charset="0"/>
              </a:rPr>
              <a:t>It is vital that to promote and ensure British Values of mutual respect and tolerance and ensure that </a:t>
            </a:r>
            <a:r>
              <a:rPr lang="en-GB" sz="1800" dirty="0">
                <a:solidFill>
                  <a:srgbClr val="000000"/>
                </a:solidFill>
                <a:effectLst/>
                <a:highlight>
                  <a:srgbClr val="00FFFF"/>
                </a:highlight>
                <a:latin typeface="Arial" panose="020B0604020202020204" pitchFamily="34" charset="0"/>
                <a:ea typeface="Calibri" panose="020F0502020204030204" pitchFamily="34" charset="0"/>
              </a:rPr>
              <a:t>all children and staff working in school regardless of who they are or where they are from are protected from hate based language, behaviour and abuse. Please ensure that you ensure that</a:t>
            </a:r>
            <a:r>
              <a:rPr lang="en-GB" altLang="en-US" dirty="0">
                <a:latin typeface="Arial" panose="020B0604020202020204" pitchFamily="34" charset="0"/>
              </a:rPr>
              <a:t> your CP Policy/Behaviour/Preventing Terrorism Policy includes your response to hate related incidents and the incident reporting process (form on LG). This will most likely be reflected in your behaviour policy; as well as your school approach to child-on-child abuse and prevent. </a:t>
            </a:r>
          </a:p>
          <a:p>
            <a:endParaRPr lang="en-GB" altLang="en-US" dirty="0">
              <a:latin typeface="Arial" panose="020B0604020202020204" pitchFamily="34" charset="0"/>
            </a:endParaRPr>
          </a:p>
          <a:p>
            <a:r>
              <a:rPr lang="en-GB" altLang="en-US" dirty="0">
                <a:latin typeface="Arial" panose="020B0604020202020204" pitchFamily="34" charset="0"/>
              </a:rPr>
              <a:t>I am Me! Programme: </a:t>
            </a:r>
          </a:p>
          <a:p>
            <a:r>
              <a:rPr lang="en-GB" sz="1800" dirty="0">
                <a:effectLst/>
                <a:latin typeface="Calibri" panose="020F0502020204030204" pitchFamily="34" charset="0"/>
                <a:ea typeface="Calibri" panose="020F0502020204030204" pitchFamily="34" charset="0"/>
              </a:rPr>
              <a:t>The leaflet attached in SLG gives details about the I am ME! Project. The main aim is to raise awareness about hate crime, the impact, the consequences and how to get support. Education is key in tackling hate in our communities. The sessions delivered are interactive and fun and also free of charge. We tailor our sessions for different audiences and age groups so happy to discuss your school’s requirements.  Please contact </a:t>
            </a:r>
            <a:r>
              <a:rPr lang="en-GB" sz="1800" u="sng" dirty="0">
                <a:solidFill>
                  <a:srgbClr val="0563C1"/>
                </a:solidFill>
                <a:effectLst/>
                <a:latin typeface="Calibri" panose="020F0502020204030204" pitchFamily="34" charset="0"/>
                <a:ea typeface="Calibri" panose="020F0502020204030204" pitchFamily="34" charset="0"/>
                <a:hlinkClick r:id="rId3"/>
              </a:rPr>
              <a:t>TrainingWestMercia@victimsupport.org.uk</a:t>
            </a:r>
            <a:r>
              <a:rPr lang="en-GB" sz="1800" dirty="0">
                <a:effectLst/>
                <a:latin typeface="Calibri" panose="020F0502020204030204" pitchFamily="34" charset="0"/>
                <a:ea typeface="Calibri" panose="020F0502020204030204" pitchFamily="34" charset="0"/>
              </a:rPr>
              <a:t> if you would like to discuss this further or arrange some sessions for your school. </a:t>
            </a:r>
            <a:endParaRPr lang="en-GB" dirty="0"/>
          </a:p>
        </p:txBody>
      </p:sp>
      <p:sp>
        <p:nvSpPr>
          <p:cNvPr id="4" name="Slide Number Placeholder 3"/>
          <p:cNvSpPr>
            <a:spLocks noGrp="1"/>
          </p:cNvSpPr>
          <p:nvPr>
            <p:ph type="sldNum" sz="quarter" idx="5"/>
          </p:nvPr>
        </p:nvSpPr>
        <p:spPr/>
        <p:txBody>
          <a:bodyPr/>
          <a:lstStyle/>
          <a:p>
            <a:fld id="{FD979F11-D890-43B8-899D-2331B0522AC3}" type="slidenum">
              <a:rPr lang="en-GB" smtClean="0"/>
              <a:t>7</a:t>
            </a:fld>
            <a:endParaRPr lang="en-GB"/>
          </a:p>
        </p:txBody>
      </p:sp>
    </p:spTree>
    <p:extLst>
      <p:ext uri="{BB962C8B-B14F-4D97-AF65-F5344CB8AC3E}">
        <p14:creationId xmlns:p14="http://schemas.microsoft.com/office/powerpoint/2010/main" val="37166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2060"/>
                </a:solidFill>
                <a:latin typeface="Arial Rounded MT Bold" panose="020F0704030504030204" pitchFamily="34" charset="0"/>
              </a:rPr>
              <a:t>Terrorism (Protection of Premises) Act 2025: aka “Martyn’s Law” </a:t>
            </a:r>
            <a:r>
              <a:rPr lang="en-GB" i="1"/>
              <a:t>Received Royal Assent on 3.4.2025 and is now law. However there is an implementation period of 24 months before the act comes into 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2">
                    <a:lumMod val="10000"/>
                  </a:schemeClr>
                </a:solidFill>
                <a:latin typeface="Arial" panose="020B0604020202020204" pitchFamily="34" charset="0"/>
                <a:cs typeface="Arial" panose="020B0604020202020204" pitchFamily="34" charset="0"/>
              </a:rPr>
              <a:t>Requires those responsible for certain premises and events to take steps to mitigate the impact of a terrorist attack and reduce harm in the event of an attack occurring. </a:t>
            </a:r>
            <a:r>
              <a:rPr lang="en-GB" sz="1200" b="0" i="0">
                <a:solidFill>
                  <a:srgbClr val="212121"/>
                </a:solidFill>
                <a:effectLst/>
                <a:latin typeface="Arial" panose="020B0604020202020204" pitchFamily="34" charset="0"/>
                <a:cs typeface="Arial" panose="020B0604020202020204" pitchFamily="34" charset="0"/>
              </a:rPr>
              <a:t>It will affect education settings - </a:t>
            </a:r>
            <a:r>
              <a:rPr lang="en-GB" sz="1200" b="1" i="0">
                <a:solidFill>
                  <a:srgbClr val="212121"/>
                </a:solidFill>
                <a:effectLst/>
                <a:latin typeface="Arial" panose="020B0604020202020204" pitchFamily="34" charset="0"/>
                <a:cs typeface="Arial" panose="020B0604020202020204" pitchFamily="34" charset="0"/>
              </a:rPr>
              <a:t>Early Years, primary, secondary and further education settings are considered to be 'standard tier' </a:t>
            </a:r>
            <a:r>
              <a:rPr lang="en-GB" sz="1200" b="0" i="0">
                <a:solidFill>
                  <a:srgbClr val="212121"/>
                </a:solidFill>
                <a:effectLst/>
                <a:latin typeface="Arial" panose="020B0604020202020204" pitchFamily="34" charset="0"/>
                <a:cs typeface="Arial" panose="020B0604020202020204" pitchFamily="34" charset="0"/>
              </a:rPr>
              <a:t>duty premises under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p>
          <a:p>
            <a:br>
              <a:rPr lang="en-GB" sz="1200">
                <a:solidFill>
                  <a:srgbClr val="002060"/>
                </a:solidFill>
                <a:latin typeface="Arial Rounded MT Bold" panose="020F0704030504030204" pitchFamily="34" charset="0"/>
              </a:rPr>
            </a:br>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7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F126-9656-4CFA-8177-16BD7D54F73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E426B1B-9F7B-4910-8A04-21FCA9D6829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F19022-A546-4E51-A92B-E32DF04F0033}"/>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5" name="Footer Placeholder 4">
            <a:extLst>
              <a:ext uri="{FF2B5EF4-FFF2-40B4-BE49-F238E27FC236}">
                <a16:creationId xmlns:a16="http://schemas.microsoft.com/office/drawing/2014/main" id="{49D8EA62-6D59-452C-B937-887C6C384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0AAB8-27F2-4A91-BB83-2A7881BB0ED8}"/>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31154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1B17-A97B-4019-AB5B-536D0A4249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F778B-6710-4BD7-BAF0-1B0A77234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31F617-1215-4FE7-A9CD-003A8D0B07CE}"/>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5" name="Footer Placeholder 4">
            <a:extLst>
              <a:ext uri="{FF2B5EF4-FFF2-40B4-BE49-F238E27FC236}">
                <a16:creationId xmlns:a16="http://schemas.microsoft.com/office/drawing/2014/main" id="{AA9A5EEC-90C0-4CDB-8CE2-CA6C8D0D6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33F21-791E-48A3-823C-A6FC895F8F71}"/>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4116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3A799-AE14-4DE8-9395-20D09978084E}"/>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0971DE-DBE2-4CF1-9A60-384CDD6244C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8F9AA-97CC-4BE1-ADE4-8DC2E891455E}"/>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5" name="Footer Placeholder 4">
            <a:extLst>
              <a:ext uri="{FF2B5EF4-FFF2-40B4-BE49-F238E27FC236}">
                <a16:creationId xmlns:a16="http://schemas.microsoft.com/office/drawing/2014/main" id="{AB26345F-DC94-40D6-90A5-1ABE7AAEB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0405E-C703-453C-903A-B890AAD9E0CD}"/>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70367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657"/>
            </a:lvl1pPr>
          </a:lstStyle>
          <a:p>
            <a:r>
              <a:rPr lang="en-GB"/>
              <a:t>Click to edit Master title style</a:t>
            </a:r>
            <a:endParaRPr lang="en-US"/>
          </a:p>
        </p:txBody>
      </p:sp>
      <p:sp>
        <p:nvSpPr>
          <p:cNvPr id="3" name="Subtitle 2"/>
          <p:cNvSpPr>
            <a:spLocks noGrp="1"/>
          </p:cNvSpPr>
          <p:nvPr>
            <p:ph type="subTitle" idx="1"/>
          </p:nvPr>
        </p:nvSpPr>
        <p:spPr>
          <a:xfrm>
            <a:off x="1524001" y="3602039"/>
            <a:ext cx="9144000" cy="1655762"/>
          </a:xfrm>
        </p:spPr>
        <p:txBody>
          <a:bodyPr/>
          <a:lstStyle>
            <a:lvl1pPr marL="0" indent="0" algn="ctr">
              <a:buNone/>
              <a:defRPr sz="2263"/>
            </a:lvl1pPr>
            <a:lvl2pPr marL="431086" indent="0" algn="ctr">
              <a:buNone/>
              <a:defRPr sz="1886"/>
            </a:lvl2pPr>
            <a:lvl3pPr marL="862173" indent="0" algn="ctr">
              <a:buNone/>
              <a:defRPr sz="1697"/>
            </a:lvl3pPr>
            <a:lvl4pPr marL="1293258" indent="0" algn="ctr">
              <a:buNone/>
              <a:defRPr sz="1508"/>
            </a:lvl4pPr>
            <a:lvl5pPr marL="1724345" indent="0" algn="ctr">
              <a:buNone/>
              <a:defRPr sz="1508"/>
            </a:lvl5pPr>
            <a:lvl6pPr marL="2155431" indent="0" algn="ctr">
              <a:buNone/>
              <a:defRPr sz="1508"/>
            </a:lvl6pPr>
            <a:lvl7pPr marL="2586517" indent="0" algn="ctr">
              <a:buNone/>
              <a:defRPr sz="1508"/>
            </a:lvl7pPr>
            <a:lvl8pPr marL="3017604" indent="0" algn="ctr">
              <a:buNone/>
              <a:defRPr sz="1508"/>
            </a:lvl8pPr>
            <a:lvl9pPr marL="3448689" indent="0" algn="ctr">
              <a:buNone/>
              <a:defRPr sz="150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36033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20896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5657"/>
            </a:lvl1pPr>
          </a:lstStyle>
          <a:p>
            <a:r>
              <a:rPr lang="en-GB"/>
              <a:t>Click to edit Master title style</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263">
                <a:solidFill>
                  <a:schemeClr val="tx1"/>
                </a:solidFill>
              </a:defRPr>
            </a:lvl1pPr>
            <a:lvl2pPr marL="431086" indent="0">
              <a:buNone/>
              <a:defRPr sz="1886">
                <a:solidFill>
                  <a:schemeClr val="tx1">
                    <a:tint val="75000"/>
                  </a:schemeClr>
                </a:solidFill>
              </a:defRPr>
            </a:lvl2pPr>
            <a:lvl3pPr marL="862173" indent="0">
              <a:buNone/>
              <a:defRPr sz="1697">
                <a:solidFill>
                  <a:schemeClr val="tx1">
                    <a:tint val="75000"/>
                  </a:schemeClr>
                </a:solidFill>
              </a:defRPr>
            </a:lvl3pPr>
            <a:lvl4pPr marL="1293258" indent="0">
              <a:buNone/>
              <a:defRPr sz="1508">
                <a:solidFill>
                  <a:schemeClr val="tx1">
                    <a:tint val="75000"/>
                  </a:schemeClr>
                </a:solidFill>
              </a:defRPr>
            </a:lvl4pPr>
            <a:lvl5pPr marL="1724345" indent="0">
              <a:buNone/>
              <a:defRPr sz="1508">
                <a:solidFill>
                  <a:schemeClr val="tx1">
                    <a:tint val="75000"/>
                  </a:schemeClr>
                </a:solidFill>
              </a:defRPr>
            </a:lvl5pPr>
            <a:lvl6pPr marL="2155431" indent="0">
              <a:buNone/>
              <a:defRPr sz="1508">
                <a:solidFill>
                  <a:schemeClr val="tx1">
                    <a:tint val="75000"/>
                  </a:schemeClr>
                </a:solidFill>
              </a:defRPr>
            </a:lvl6pPr>
            <a:lvl7pPr marL="2586517" indent="0">
              <a:buNone/>
              <a:defRPr sz="1508">
                <a:solidFill>
                  <a:schemeClr val="tx1">
                    <a:tint val="75000"/>
                  </a:schemeClr>
                </a:solidFill>
              </a:defRPr>
            </a:lvl7pPr>
            <a:lvl8pPr marL="3017604" indent="0">
              <a:buNone/>
              <a:defRPr sz="1508">
                <a:solidFill>
                  <a:schemeClr val="tx1">
                    <a:tint val="75000"/>
                  </a:schemeClr>
                </a:solidFill>
              </a:defRPr>
            </a:lvl8pPr>
            <a:lvl9pPr marL="3448689" indent="0">
              <a:buNone/>
              <a:defRPr sz="150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C100A2-77B3-4943-BAC3-2CE51C7A2FB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39382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5C100A2-77B3-4943-BAC3-2CE51C7A2FB6}"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61386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63" b="1"/>
            </a:lvl1pPr>
            <a:lvl2pPr marL="431086" indent="0">
              <a:buNone/>
              <a:defRPr sz="1886" b="1"/>
            </a:lvl2pPr>
            <a:lvl3pPr marL="862173" indent="0">
              <a:buNone/>
              <a:defRPr sz="1697" b="1"/>
            </a:lvl3pPr>
            <a:lvl4pPr marL="1293258" indent="0">
              <a:buNone/>
              <a:defRPr sz="1508" b="1"/>
            </a:lvl4pPr>
            <a:lvl5pPr marL="1724345" indent="0">
              <a:buNone/>
              <a:defRPr sz="1508" b="1"/>
            </a:lvl5pPr>
            <a:lvl6pPr marL="2155431" indent="0">
              <a:buNone/>
              <a:defRPr sz="1508" b="1"/>
            </a:lvl6pPr>
            <a:lvl7pPr marL="2586517" indent="0">
              <a:buNone/>
              <a:defRPr sz="1508" b="1"/>
            </a:lvl7pPr>
            <a:lvl8pPr marL="3017604" indent="0">
              <a:buNone/>
              <a:defRPr sz="1508" b="1"/>
            </a:lvl8pPr>
            <a:lvl9pPr marL="3448689" indent="0">
              <a:buNone/>
              <a:defRPr sz="1508"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263" b="1"/>
            </a:lvl1pPr>
            <a:lvl2pPr marL="431086" indent="0">
              <a:buNone/>
              <a:defRPr sz="1886" b="1"/>
            </a:lvl2pPr>
            <a:lvl3pPr marL="862173" indent="0">
              <a:buNone/>
              <a:defRPr sz="1697" b="1"/>
            </a:lvl3pPr>
            <a:lvl4pPr marL="1293258" indent="0">
              <a:buNone/>
              <a:defRPr sz="1508" b="1"/>
            </a:lvl4pPr>
            <a:lvl5pPr marL="1724345" indent="0">
              <a:buNone/>
              <a:defRPr sz="1508" b="1"/>
            </a:lvl5pPr>
            <a:lvl6pPr marL="2155431" indent="0">
              <a:buNone/>
              <a:defRPr sz="1508" b="1"/>
            </a:lvl6pPr>
            <a:lvl7pPr marL="2586517" indent="0">
              <a:buNone/>
              <a:defRPr sz="1508" b="1"/>
            </a:lvl7pPr>
            <a:lvl8pPr marL="3017604" indent="0">
              <a:buNone/>
              <a:defRPr sz="1508" b="1"/>
            </a:lvl8pPr>
            <a:lvl9pPr marL="3448689" indent="0">
              <a:buNone/>
              <a:defRPr sz="1508"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5C100A2-77B3-4943-BAC3-2CE51C7A2FB6}"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217703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5C100A2-77B3-4943-BAC3-2CE51C7A2FB6}"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31684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100A2-77B3-4943-BAC3-2CE51C7A2FB6}"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05118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17"/>
            </a:lvl1pPr>
          </a:lstStyle>
          <a:p>
            <a:r>
              <a:rPr lang="en-GB"/>
              <a:t>Click to edit Master title style</a:t>
            </a:r>
            <a:endParaRPr lang="en-US"/>
          </a:p>
        </p:txBody>
      </p:sp>
      <p:sp>
        <p:nvSpPr>
          <p:cNvPr id="3" name="Content Placeholder 2"/>
          <p:cNvSpPr>
            <a:spLocks noGrp="1"/>
          </p:cNvSpPr>
          <p:nvPr>
            <p:ph idx="1"/>
          </p:nvPr>
        </p:nvSpPr>
        <p:spPr>
          <a:xfrm>
            <a:off x="5183188" y="987428"/>
            <a:ext cx="6172200" cy="4873625"/>
          </a:xfrm>
        </p:spPr>
        <p:txBody>
          <a:bodyPr/>
          <a:lstStyle>
            <a:lvl1pPr>
              <a:defRPr sz="3017"/>
            </a:lvl1pPr>
            <a:lvl2pPr>
              <a:defRPr sz="2640"/>
            </a:lvl2pPr>
            <a:lvl3pPr>
              <a:defRPr sz="2263"/>
            </a:lvl3pPr>
            <a:lvl4pPr>
              <a:defRPr sz="1886"/>
            </a:lvl4pPr>
            <a:lvl5pPr>
              <a:defRPr sz="1886"/>
            </a:lvl5pPr>
            <a:lvl6pPr>
              <a:defRPr sz="1886"/>
            </a:lvl6pPr>
            <a:lvl7pPr>
              <a:defRPr sz="1886"/>
            </a:lvl7pPr>
            <a:lvl8pPr>
              <a:defRPr sz="1886"/>
            </a:lvl8pPr>
            <a:lvl9pPr>
              <a:defRPr sz="188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08"/>
            </a:lvl1pPr>
            <a:lvl2pPr marL="431086" indent="0">
              <a:buNone/>
              <a:defRPr sz="1320"/>
            </a:lvl2pPr>
            <a:lvl3pPr marL="862173" indent="0">
              <a:buNone/>
              <a:defRPr sz="1132"/>
            </a:lvl3pPr>
            <a:lvl4pPr marL="1293258" indent="0">
              <a:buNone/>
              <a:defRPr sz="943"/>
            </a:lvl4pPr>
            <a:lvl5pPr marL="1724345" indent="0">
              <a:buNone/>
              <a:defRPr sz="943"/>
            </a:lvl5pPr>
            <a:lvl6pPr marL="2155431" indent="0">
              <a:buNone/>
              <a:defRPr sz="943"/>
            </a:lvl6pPr>
            <a:lvl7pPr marL="2586517" indent="0">
              <a:buNone/>
              <a:defRPr sz="943"/>
            </a:lvl7pPr>
            <a:lvl8pPr marL="3017604" indent="0">
              <a:buNone/>
              <a:defRPr sz="943"/>
            </a:lvl8pPr>
            <a:lvl9pPr marL="3448689" indent="0">
              <a:buNone/>
              <a:defRPr sz="943"/>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84334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4348-B231-46F8-BE1E-2A45DCC899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21A7E3-880F-406F-A3D0-771145714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F7A84-0916-47AA-8E91-F4BF5D0E15EB}"/>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5" name="Footer Placeholder 4">
            <a:extLst>
              <a:ext uri="{FF2B5EF4-FFF2-40B4-BE49-F238E27FC236}">
                <a16:creationId xmlns:a16="http://schemas.microsoft.com/office/drawing/2014/main" id="{1F553A58-2746-4AF6-BF0A-9AB10415F7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F1738-5624-489C-87A3-3794270879E0}"/>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02846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17"/>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017"/>
            </a:lvl1pPr>
            <a:lvl2pPr marL="431086" indent="0">
              <a:buNone/>
              <a:defRPr sz="2640"/>
            </a:lvl2pPr>
            <a:lvl3pPr marL="862173" indent="0">
              <a:buNone/>
              <a:defRPr sz="2263"/>
            </a:lvl3pPr>
            <a:lvl4pPr marL="1293258" indent="0">
              <a:buNone/>
              <a:defRPr sz="1886"/>
            </a:lvl4pPr>
            <a:lvl5pPr marL="1724345" indent="0">
              <a:buNone/>
              <a:defRPr sz="1886"/>
            </a:lvl5pPr>
            <a:lvl6pPr marL="2155431" indent="0">
              <a:buNone/>
              <a:defRPr sz="1886"/>
            </a:lvl6pPr>
            <a:lvl7pPr marL="2586517" indent="0">
              <a:buNone/>
              <a:defRPr sz="1886"/>
            </a:lvl7pPr>
            <a:lvl8pPr marL="3017604" indent="0">
              <a:buNone/>
              <a:defRPr sz="1886"/>
            </a:lvl8pPr>
            <a:lvl9pPr marL="3448689" indent="0">
              <a:buNone/>
              <a:defRPr sz="1886"/>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08"/>
            </a:lvl1pPr>
            <a:lvl2pPr marL="431086" indent="0">
              <a:buNone/>
              <a:defRPr sz="1320"/>
            </a:lvl2pPr>
            <a:lvl3pPr marL="862173" indent="0">
              <a:buNone/>
              <a:defRPr sz="1132"/>
            </a:lvl3pPr>
            <a:lvl4pPr marL="1293258" indent="0">
              <a:buNone/>
              <a:defRPr sz="943"/>
            </a:lvl4pPr>
            <a:lvl5pPr marL="1724345" indent="0">
              <a:buNone/>
              <a:defRPr sz="943"/>
            </a:lvl5pPr>
            <a:lvl6pPr marL="2155431" indent="0">
              <a:buNone/>
              <a:defRPr sz="943"/>
            </a:lvl6pPr>
            <a:lvl7pPr marL="2586517" indent="0">
              <a:buNone/>
              <a:defRPr sz="943"/>
            </a:lvl7pPr>
            <a:lvl8pPr marL="3017604" indent="0">
              <a:buNone/>
              <a:defRPr sz="943"/>
            </a:lvl8pPr>
            <a:lvl9pPr marL="3448689" indent="0">
              <a:buNone/>
              <a:defRPr sz="943"/>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05063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100584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99310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089507-04A5-E94B-82E4-68C8E74F19E3}"/>
              </a:ext>
            </a:extLst>
          </p:cNvPr>
          <p:cNvPicPr>
            <a:picLocks noChangeAspect="1"/>
          </p:cNvPicPr>
          <p:nvPr userDrawn="1"/>
        </p:nvPicPr>
        <p:blipFill>
          <a:blip r:embed="rId2"/>
          <a:srcRect/>
          <a:stretch/>
        </p:blipFill>
        <p:spPr>
          <a:xfrm>
            <a:off x="-33044" y="1"/>
            <a:ext cx="12258085" cy="6895173"/>
          </a:xfrm>
          <a:prstGeom prst="rect">
            <a:avLst/>
          </a:prstGeom>
        </p:spPr>
      </p:pic>
    </p:spTree>
    <p:extLst>
      <p:ext uri="{BB962C8B-B14F-4D97-AF65-F5344CB8AC3E}">
        <p14:creationId xmlns:p14="http://schemas.microsoft.com/office/powerpoint/2010/main" val="408400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F65A4-D10B-8343-82B4-29593637D784}"/>
              </a:ext>
            </a:extLst>
          </p:cNvPr>
          <p:cNvPicPr>
            <a:picLocks noChangeAspect="1"/>
          </p:cNvPicPr>
          <p:nvPr userDrawn="1"/>
        </p:nvPicPr>
        <p:blipFill>
          <a:blip r:embed="rId2"/>
          <a:srcRect/>
          <a:stretch/>
        </p:blipFill>
        <p:spPr>
          <a:xfrm>
            <a:off x="1" y="0"/>
            <a:ext cx="12192000" cy="6858000"/>
          </a:xfrm>
          <a:prstGeom prst="rect">
            <a:avLst/>
          </a:prstGeom>
        </p:spPr>
      </p:pic>
    </p:spTree>
    <p:extLst>
      <p:ext uri="{BB962C8B-B14F-4D97-AF65-F5344CB8AC3E}">
        <p14:creationId xmlns:p14="http://schemas.microsoft.com/office/powerpoint/2010/main" val="3418334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086819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275901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715409"/>
          </a:xfrm>
        </p:spPr>
        <p:txBody>
          <a:bodyPr anchor="b">
            <a:normAutofit/>
          </a:bodyPr>
          <a:lstStyle>
            <a:lvl1pPr>
              <a:defRPr sz="4400"/>
            </a:lvl1pPr>
          </a:lstStyle>
          <a:p>
            <a:r>
              <a:rPr lang="en-GB"/>
              <a:t>Click to edit Master title style</a:t>
            </a:r>
            <a:endParaRPr lang="en-US"/>
          </a:p>
        </p:txBody>
      </p:sp>
      <p:sp>
        <p:nvSpPr>
          <p:cNvPr id="3" name="Text Placeholder 2"/>
          <p:cNvSpPr>
            <a:spLocks noGrp="1"/>
          </p:cNvSpPr>
          <p:nvPr>
            <p:ph type="body" idx="1"/>
          </p:nvPr>
        </p:nvSpPr>
        <p:spPr>
          <a:xfrm>
            <a:off x="831851" y="2693504"/>
            <a:ext cx="10515600" cy="339614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492537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2683565"/>
            <a:ext cx="5181600" cy="3493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2683565"/>
            <a:ext cx="5181600" cy="3493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287412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3214"/>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22992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3289852"/>
            <a:ext cx="5157787"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22992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3289852"/>
            <a:ext cx="5183188"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6257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154E-E639-4FA1-BF6C-0843A1E5D6C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FDF5C3-3AF3-4199-9F10-AC729A2A240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AB2D4-F31D-4486-9A0E-77261C1DD829}"/>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5" name="Footer Placeholder 4">
            <a:extLst>
              <a:ext uri="{FF2B5EF4-FFF2-40B4-BE49-F238E27FC236}">
                <a16:creationId xmlns:a16="http://schemas.microsoft.com/office/drawing/2014/main" id="{7A22ED76-327B-4461-A844-3A6DC1F14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4B08-EF2A-4AAD-8597-4B5BCB24C57A}"/>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698218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382798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328003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789718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57228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3179224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063487"/>
            <a:ext cx="2628900" cy="51134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1063487"/>
            <a:ext cx="7734300" cy="51134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67208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45C67E6-74A4-41BA-B1EB-4F3AEF03C2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640E3C97-9088-4F33-A2E4-CE21081F218C}"/>
              </a:ext>
            </a:extLst>
          </p:cNvPr>
          <p:cNvSpPr>
            <a:spLocks noGrp="1"/>
          </p:cNvSpPr>
          <p:nvPr>
            <p:ph type="dt" sz="half" idx="10"/>
          </p:nvPr>
        </p:nvSpPr>
        <p:spPr/>
        <p:txBody>
          <a:bodyPr/>
          <a:lstStyle>
            <a:lvl1pPr>
              <a:defRPr/>
            </a:lvl1pPr>
          </a:lstStyle>
          <a:p>
            <a:pPr>
              <a:defRPr/>
            </a:pPr>
            <a:fld id="{90BDCD51-D0F0-4F1B-909E-99BD527072DF}" type="datetimeFigureOut">
              <a:rPr lang="en-GB"/>
              <a:pPr>
                <a:defRPr/>
              </a:pPr>
              <a:t>07/10/2025</a:t>
            </a:fld>
            <a:endParaRPr lang="en-GB"/>
          </a:p>
        </p:txBody>
      </p:sp>
      <p:sp>
        <p:nvSpPr>
          <p:cNvPr id="6" name="Footer Placeholder 4">
            <a:extLst>
              <a:ext uri="{FF2B5EF4-FFF2-40B4-BE49-F238E27FC236}">
                <a16:creationId xmlns:a16="http://schemas.microsoft.com/office/drawing/2014/main" id="{FD014A98-09E6-4630-956C-D6A92E388E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FC333C5-0015-4673-A519-8E49B243EDEF}"/>
              </a:ext>
            </a:extLst>
          </p:cNvPr>
          <p:cNvSpPr>
            <a:spLocks noGrp="1"/>
          </p:cNvSpPr>
          <p:nvPr>
            <p:ph type="sldNum" sz="quarter" idx="12"/>
          </p:nvPr>
        </p:nvSpPr>
        <p:spPr/>
        <p:txBody>
          <a:bodyPr/>
          <a:lstStyle>
            <a:lvl1pPr>
              <a:defRPr/>
            </a:lvl1pPr>
          </a:lstStyle>
          <a:p>
            <a:pPr>
              <a:defRPr/>
            </a:pPr>
            <a:fld id="{F98A7E47-025C-4B53-931E-A1D4698BB17A}" type="slidenum">
              <a:rPr lang="en-GB" altLang="en-US"/>
              <a:pPr>
                <a:defRPr/>
              </a:pPr>
              <a:t>‹#›</a:t>
            </a:fld>
            <a:endParaRPr lang="en-GB" altLang="en-US"/>
          </a:p>
        </p:txBody>
      </p:sp>
    </p:spTree>
    <p:extLst>
      <p:ext uri="{BB962C8B-B14F-4D97-AF65-F5344CB8AC3E}">
        <p14:creationId xmlns:p14="http://schemas.microsoft.com/office/powerpoint/2010/main" val="1545584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152A144-5C4D-46BC-9A30-9DF803E557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450CBF9-1132-47DA-A00F-D4CEBDE7E253}"/>
              </a:ext>
            </a:extLst>
          </p:cNvPr>
          <p:cNvSpPr>
            <a:spLocks noGrp="1"/>
          </p:cNvSpPr>
          <p:nvPr>
            <p:ph type="dt" sz="half" idx="10"/>
          </p:nvPr>
        </p:nvSpPr>
        <p:spPr/>
        <p:txBody>
          <a:bodyPr/>
          <a:lstStyle>
            <a:lvl1pPr>
              <a:defRPr/>
            </a:lvl1pPr>
          </a:lstStyle>
          <a:p>
            <a:pPr>
              <a:defRPr/>
            </a:pPr>
            <a:fld id="{B7186D74-C28E-4B06-9304-A8909974DBAC}" type="datetimeFigureOut">
              <a:rPr lang="en-GB"/>
              <a:pPr>
                <a:defRPr/>
              </a:pPr>
              <a:t>07/10/2025</a:t>
            </a:fld>
            <a:endParaRPr lang="en-GB"/>
          </a:p>
        </p:txBody>
      </p:sp>
      <p:sp>
        <p:nvSpPr>
          <p:cNvPr id="6" name="Footer Placeholder 4">
            <a:extLst>
              <a:ext uri="{FF2B5EF4-FFF2-40B4-BE49-F238E27FC236}">
                <a16:creationId xmlns:a16="http://schemas.microsoft.com/office/drawing/2014/main" id="{D64591B9-540F-42AC-B7DD-E6C99A1744B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3E1F335-C576-420C-A0FF-AF5B5237CAEA}"/>
              </a:ext>
            </a:extLst>
          </p:cNvPr>
          <p:cNvSpPr>
            <a:spLocks noGrp="1"/>
          </p:cNvSpPr>
          <p:nvPr>
            <p:ph type="sldNum" sz="quarter" idx="12"/>
          </p:nvPr>
        </p:nvSpPr>
        <p:spPr/>
        <p:txBody>
          <a:bodyPr/>
          <a:lstStyle>
            <a:lvl1pPr>
              <a:defRPr/>
            </a:lvl1pPr>
          </a:lstStyle>
          <a:p>
            <a:pPr>
              <a:defRPr/>
            </a:pPr>
            <a:fld id="{E38249A8-4A0E-4016-83BB-F91D1CA59E82}" type="slidenum">
              <a:rPr lang="en-GB" altLang="en-US"/>
              <a:pPr>
                <a:defRPr/>
              </a:pPr>
              <a:t>‹#›</a:t>
            </a:fld>
            <a:endParaRPr lang="en-GB" altLang="en-US"/>
          </a:p>
        </p:txBody>
      </p:sp>
    </p:spTree>
    <p:extLst>
      <p:ext uri="{BB962C8B-B14F-4D97-AF65-F5344CB8AC3E}">
        <p14:creationId xmlns:p14="http://schemas.microsoft.com/office/powerpoint/2010/main" val="3269979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09E09E-9934-4F94-B787-0AFFF3FAB6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6ED9E18-0182-4D61-8E14-E6B824163CA9}"/>
              </a:ext>
            </a:extLst>
          </p:cNvPr>
          <p:cNvSpPr>
            <a:spLocks noGrp="1"/>
          </p:cNvSpPr>
          <p:nvPr>
            <p:ph type="dt" sz="half" idx="10"/>
          </p:nvPr>
        </p:nvSpPr>
        <p:spPr/>
        <p:txBody>
          <a:bodyPr/>
          <a:lstStyle>
            <a:lvl1pPr>
              <a:defRPr/>
            </a:lvl1pPr>
          </a:lstStyle>
          <a:p>
            <a:pPr>
              <a:defRPr/>
            </a:pPr>
            <a:fld id="{9DD72D11-1609-4848-91A3-7CA7B9BF663C}" type="datetimeFigureOut">
              <a:rPr lang="en-GB"/>
              <a:pPr>
                <a:defRPr/>
              </a:pPr>
              <a:t>07/10/2025</a:t>
            </a:fld>
            <a:endParaRPr lang="en-GB"/>
          </a:p>
        </p:txBody>
      </p:sp>
      <p:sp>
        <p:nvSpPr>
          <p:cNvPr id="6" name="Footer Placeholder 4">
            <a:extLst>
              <a:ext uri="{FF2B5EF4-FFF2-40B4-BE49-F238E27FC236}">
                <a16:creationId xmlns:a16="http://schemas.microsoft.com/office/drawing/2014/main" id="{8723D9F7-E2D0-4373-8C29-5E109E74666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0308074-DAC7-4AB7-81FB-56F639ADB77B}"/>
              </a:ext>
            </a:extLst>
          </p:cNvPr>
          <p:cNvSpPr>
            <a:spLocks noGrp="1"/>
          </p:cNvSpPr>
          <p:nvPr>
            <p:ph type="sldNum" sz="quarter" idx="12"/>
          </p:nvPr>
        </p:nvSpPr>
        <p:spPr/>
        <p:txBody>
          <a:bodyPr/>
          <a:lstStyle>
            <a:lvl1pPr>
              <a:defRPr/>
            </a:lvl1pPr>
          </a:lstStyle>
          <a:p>
            <a:pPr>
              <a:defRPr/>
            </a:pPr>
            <a:fld id="{8F26555C-0F6F-4219-A78A-102E4D077395}" type="slidenum">
              <a:rPr lang="en-GB" altLang="en-US"/>
              <a:pPr>
                <a:defRPr/>
              </a:pPr>
              <a:t>‹#›</a:t>
            </a:fld>
            <a:endParaRPr lang="en-GB" altLang="en-US"/>
          </a:p>
        </p:txBody>
      </p:sp>
    </p:spTree>
    <p:extLst>
      <p:ext uri="{BB962C8B-B14F-4D97-AF65-F5344CB8AC3E}">
        <p14:creationId xmlns:p14="http://schemas.microsoft.com/office/powerpoint/2010/main" val="3369123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8397F3C-34D9-4D82-9A7E-F32F5D1D1C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56FD4003-F33D-4CCE-BAAC-BC89831E0D5E}"/>
              </a:ext>
            </a:extLst>
          </p:cNvPr>
          <p:cNvSpPr>
            <a:spLocks noGrp="1"/>
          </p:cNvSpPr>
          <p:nvPr>
            <p:ph type="dt" sz="half" idx="10"/>
          </p:nvPr>
        </p:nvSpPr>
        <p:spPr/>
        <p:txBody>
          <a:bodyPr/>
          <a:lstStyle>
            <a:lvl1pPr>
              <a:defRPr/>
            </a:lvl1pPr>
          </a:lstStyle>
          <a:p>
            <a:pPr>
              <a:defRPr/>
            </a:pPr>
            <a:fld id="{105C254E-E35C-4837-AD45-94B093A40DB8}" type="datetimeFigureOut">
              <a:rPr lang="en-GB"/>
              <a:pPr>
                <a:defRPr/>
              </a:pPr>
              <a:t>07/10/2025</a:t>
            </a:fld>
            <a:endParaRPr lang="en-GB"/>
          </a:p>
        </p:txBody>
      </p:sp>
      <p:sp>
        <p:nvSpPr>
          <p:cNvPr id="7" name="Footer Placeholder 5">
            <a:extLst>
              <a:ext uri="{FF2B5EF4-FFF2-40B4-BE49-F238E27FC236}">
                <a16:creationId xmlns:a16="http://schemas.microsoft.com/office/drawing/2014/main" id="{27CF5BAA-35D5-4CC5-BD96-3DE336D55F8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0FE9F9E-7B14-4FD1-9D1A-D23E43ABF203}"/>
              </a:ext>
            </a:extLst>
          </p:cNvPr>
          <p:cNvSpPr>
            <a:spLocks noGrp="1"/>
          </p:cNvSpPr>
          <p:nvPr>
            <p:ph type="sldNum" sz="quarter" idx="12"/>
          </p:nvPr>
        </p:nvSpPr>
        <p:spPr/>
        <p:txBody>
          <a:bodyPr/>
          <a:lstStyle>
            <a:lvl1pPr>
              <a:defRPr/>
            </a:lvl1pPr>
          </a:lstStyle>
          <a:p>
            <a:pPr>
              <a:defRPr/>
            </a:pPr>
            <a:fld id="{5C46B392-DFE4-496D-8AF9-ECC31F1C6AC5}" type="slidenum">
              <a:rPr lang="en-GB" altLang="en-US"/>
              <a:pPr>
                <a:defRPr/>
              </a:pPr>
              <a:t>‹#›</a:t>
            </a:fld>
            <a:endParaRPr lang="en-GB" altLang="en-US"/>
          </a:p>
        </p:txBody>
      </p:sp>
    </p:spTree>
    <p:extLst>
      <p:ext uri="{BB962C8B-B14F-4D97-AF65-F5344CB8AC3E}">
        <p14:creationId xmlns:p14="http://schemas.microsoft.com/office/powerpoint/2010/main" val="9295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7FC5-2ED6-4723-B4BB-C6DA5CA035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5A1853-4532-41A8-A950-5A4DD9B1B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16689F-1397-47A4-B9E4-005896033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FE0FDA-7D40-462B-9DBC-D07F3705A293}"/>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6" name="Footer Placeholder 5">
            <a:extLst>
              <a:ext uri="{FF2B5EF4-FFF2-40B4-BE49-F238E27FC236}">
                <a16:creationId xmlns:a16="http://schemas.microsoft.com/office/drawing/2014/main" id="{F1FF7176-5F9F-466E-9431-8668B582E2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D3A9B0-5B18-4196-B705-4469A82E427C}"/>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65170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2C415-8FDC-4766-9E64-429AC666EA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a:extLst>
              <a:ext uri="{FF2B5EF4-FFF2-40B4-BE49-F238E27FC236}">
                <a16:creationId xmlns:a16="http://schemas.microsoft.com/office/drawing/2014/main" id="{283F6A5A-634B-42AA-9791-30AF3E65AF94}"/>
              </a:ext>
            </a:extLst>
          </p:cNvPr>
          <p:cNvSpPr>
            <a:spLocks noGrp="1"/>
          </p:cNvSpPr>
          <p:nvPr>
            <p:ph type="dt" sz="half" idx="10"/>
          </p:nvPr>
        </p:nvSpPr>
        <p:spPr/>
        <p:txBody>
          <a:bodyPr/>
          <a:lstStyle>
            <a:lvl1pPr>
              <a:defRPr/>
            </a:lvl1pPr>
          </a:lstStyle>
          <a:p>
            <a:pPr>
              <a:defRPr/>
            </a:pPr>
            <a:fld id="{A2D94A05-16BE-453C-A0AC-EC2B4A8D3486}" type="datetimeFigureOut">
              <a:rPr lang="en-GB"/>
              <a:pPr>
                <a:defRPr/>
              </a:pPr>
              <a:t>07/10/2025</a:t>
            </a:fld>
            <a:endParaRPr lang="en-GB"/>
          </a:p>
        </p:txBody>
      </p:sp>
      <p:sp>
        <p:nvSpPr>
          <p:cNvPr id="9" name="Footer Placeholder 7">
            <a:extLst>
              <a:ext uri="{FF2B5EF4-FFF2-40B4-BE49-F238E27FC236}">
                <a16:creationId xmlns:a16="http://schemas.microsoft.com/office/drawing/2014/main" id="{A9108B63-AE31-45F0-8524-773DC8826C5A}"/>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34F10F63-C98C-46A0-99A1-9689E664996B}"/>
              </a:ext>
            </a:extLst>
          </p:cNvPr>
          <p:cNvSpPr>
            <a:spLocks noGrp="1"/>
          </p:cNvSpPr>
          <p:nvPr>
            <p:ph type="sldNum" sz="quarter" idx="12"/>
          </p:nvPr>
        </p:nvSpPr>
        <p:spPr/>
        <p:txBody>
          <a:bodyPr/>
          <a:lstStyle>
            <a:lvl1pPr>
              <a:defRPr/>
            </a:lvl1pPr>
          </a:lstStyle>
          <a:p>
            <a:pPr>
              <a:defRPr/>
            </a:pPr>
            <a:fld id="{AA37CFB7-ED94-46A5-88A2-0677C67A4460}" type="slidenum">
              <a:rPr lang="en-GB" altLang="en-US"/>
              <a:pPr>
                <a:defRPr/>
              </a:pPr>
              <a:t>‹#›</a:t>
            </a:fld>
            <a:endParaRPr lang="en-GB" altLang="en-US"/>
          </a:p>
        </p:txBody>
      </p:sp>
    </p:spTree>
    <p:extLst>
      <p:ext uri="{BB962C8B-B14F-4D97-AF65-F5344CB8AC3E}">
        <p14:creationId xmlns:p14="http://schemas.microsoft.com/office/powerpoint/2010/main" val="3926141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7746234-D41D-44C7-A9C3-93B1222156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F1BCD37-6F84-4C7F-BBA3-F0EDB078AF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47638"/>
            <a:ext cx="1253701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a:extLst>
              <a:ext uri="{FF2B5EF4-FFF2-40B4-BE49-F238E27FC236}">
                <a16:creationId xmlns:a16="http://schemas.microsoft.com/office/drawing/2014/main" id="{3BA2E94D-E402-4081-9879-F808AA766267}"/>
              </a:ext>
            </a:extLst>
          </p:cNvPr>
          <p:cNvSpPr>
            <a:spLocks noGrp="1"/>
          </p:cNvSpPr>
          <p:nvPr>
            <p:ph type="dt" sz="half" idx="10"/>
          </p:nvPr>
        </p:nvSpPr>
        <p:spPr/>
        <p:txBody>
          <a:bodyPr/>
          <a:lstStyle>
            <a:lvl1pPr>
              <a:defRPr/>
            </a:lvl1pPr>
          </a:lstStyle>
          <a:p>
            <a:pPr>
              <a:defRPr/>
            </a:pPr>
            <a:fld id="{9E1D6A1C-4465-473A-AB98-A052B6FCEB62}" type="datetimeFigureOut">
              <a:rPr lang="en-GB"/>
              <a:pPr>
                <a:defRPr/>
              </a:pPr>
              <a:t>07/10/2025</a:t>
            </a:fld>
            <a:endParaRPr lang="en-GB"/>
          </a:p>
        </p:txBody>
      </p:sp>
      <p:sp>
        <p:nvSpPr>
          <p:cNvPr id="6" name="Footer Placeholder 3">
            <a:extLst>
              <a:ext uri="{FF2B5EF4-FFF2-40B4-BE49-F238E27FC236}">
                <a16:creationId xmlns:a16="http://schemas.microsoft.com/office/drawing/2014/main" id="{46C4E97C-3DC1-41DD-B493-0EC0E922393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C215DEE4-31B7-496B-A678-EC6FA12A4EFE}"/>
              </a:ext>
            </a:extLst>
          </p:cNvPr>
          <p:cNvSpPr>
            <a:spLocks noGrp="1"/>
          </p:cNvSpPr>
          <p:nvPr>
            <p:ph type="sldNum" sz="quarter" idx="12"/>
          </p:nvPr>
        </p:nvSpPr>
        <p:spPr/>
        <p:txBody>
          <a:bodyPr/>
          <a:lstStyle>
            <a:lvl1pPr>
              <a:defRPr/>
            </a:lvl1pPr>
          </a:lstStyle>
          <a:p>
            <a:pPr>
              <a:defRPr/>
            </a:pPr>
            <a:fld id="{3790ACAE-5C7D-486E-A613-E9D2F137C67E}" type="slidenum">
              <a:rPr lang="en-GB" altLang="en-US"/>
              <a:pPr>
                <a:defRPr/>
              </a:pPr>
              <a:t>‹#›</a:t>
            </a:fld>
            <a:endParaRPr lang="en-GB" altLang="en-US"/>
          </a:p>
        </p:txBody>
      </p:sp>
    </p:spTree>
    <p:extLst>
      <p:ext uri="{BB962C8B-B14F-4D97-AF65-F5344CB8AC3E}">
        <p14:creationId xmlns:p14="http://schemas.microsoft.com/office/powerpoint/2010/main" val="167846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3D7A229-FF8A-422F-A891-5003A08935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9B29E09C-A736-4623-840D-6D498236CF25}"/>
              </a:ext>
            </a:extLst>
          </p:cNvPr>
          <p:cNvSpPr>
            <a:spLocks noGrp="1"/>
          </p:cNvSpPr>
          <p:nvPr>
            <p:ph type="dt" sz="half" idx="10"/>
          </p:nvPr>
        </p:nvSpPr>
        <p:spPr/>
        <p:txBody>
          <a:bodyPr/>
          <a:lstStyle>
            <a:lvl1pPr>
              <a:defRPr/>
            </a:lvl1pPr>
          </a:lstStyle>
          <a:p>
            <a:pPr>
              <a:defRPr/>
            </a:pPr>
            <a:fld id="{10FA201F-AB0B-4D9C-8C46-064B568A8882}" type="datetimeFigureOut">
              <a:rPr lang="en-GB"/>
              <a:pPr>
                <a:defRPr/>
              </a:pPr>
              <a:t>07/10/2025</a:t>
            </a:fld>
            <a:endParaRPr lang="en-GB"/>
          </a:p>
        </p:txBody>
      </p:sp>
      <p:sp>
        <p:nvSpPr>
          <p:cNvPr id="4" name="Footer Placeholder 2">
            <a:extLst>
              <a:ext uri="{FF2B5EF4-FFF2-40B4-BE49-F238E27FC236}">
                <a16:creationId xmlns:a16="http://schemas.microsoft.com/office/drawing/2014/main" id="{A870B976-5724-4AD2-B2F1-AFCF849B1FE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2907722D-95B8-4C97-AAD1-E7FBDB0403B1}"/>
              </a:ext>
            </a:extLst>
          </p:cNvPr>
          <p:cNvSpPr>
            <a:spLocks noGrp="1"/>
          </p:cNvSpPr>
          <p:nvPr>
            <p:ph type="sldNum" sz="quarter" idx="12"/>
          </p:nvPr>
        </p:nvSpPr>
        <p:spPr/>
        <p:txBody>
          <a:bodyPr/>
          <a:lstStyle>
            <a:lvl1pPr>
              <a:defRPr/>
            </a:lvl1pPr>
          </a:lstStyle>
          <a:p>
            <a:pPr>
              <a:defRPr/>
            </a:pPr>
            <a:fld id="{DC1FAD6E-115F-4458-B9C3-39F66078A19B}" type="slidenum">
              <a:rPr lang="en-GB" altLang="en-US"/>
              <a:pPr>
                <a:defRPr/>
              </a:pPr>
              <a:t>‹#›</a:t>
            </a:fld>
            <a:endParaRPr lang="en-GB" altLang="en-US"/>
          </a:p>
        </p:txBody>
      </p:sp>
    </p:spTree>
    <p:extLst>
      <p:ext uri="{BB962C8B-B14F-4D97-AF65-F5344CB8AC3E}">
        <p14:creationId xmlns:p14="http://schemas.microsoft.com/office/powerpoint/2010/main" val="295225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5782974-7DD1-4FA4-A2F9-DDBCB9FA9B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DCB86670-30CF-45DC-BC94-A31EB1D690F6}"/>
              </a:ext>
            </a:extLst>
          </p:cNvPr>
          <p:cNvSpPr>
            <a:spLocks noGrp="1"/>
          </p:cNvSpPr>
          <p:nvPr>
            <p:ph type="dt" sz="half" idx="10"/>
          </p:nvPr>
        </p:nvSpPr>
        <p:spPr/>
        <p:txBody>
          <a:bodyPr/>
          <a:lstStyle>
            <a:lvl1pPr>
              <a:defRPr/>
            </a:lvl1pPr>
          </a:lstStyle>
          <a:p>
            <a:pPr>
              <a:defRPr/>
            </a:pPr>
            <a:fld id="{057EA401-5C80-4284-A33B-8A65145219F6}" type="datetimeFigureOut">
              <a:rPr lang="en-GB"/>
              <a:pPr>
                <a:defRPr/>
              </a:pPr>
              <a:t>07/10/2025</a:t>
            </a:fld>
            <a:endParaRPr lang="en-GB"/>
          </a:p>
        </p:txBody>
      </p:sp>
      <p:sp>
        <p:nvSpPr>
          <p:cNvPr id="7" name="Footer Placeholder 5">
            <a:extLst>
              <a:ext uri="{FF2B5EF4-FFF2-40B4-BE49-F238E27FC236}">
                <a16:creationId xmlns:a16="http://schemas.microsoft.com/office/drawing/2014/main" id="{E482B375-49E9-4F2A-B0CF-DB36C91B19D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B86B390-D15B-486B-8540-885826C1E4EC}"/>
              </a:ext>
            </a:extLst>
          </p:cNvPr>
          <p:cNvSpPr>
            <a:spLocks noGrp="1"/>
          </p:cNvSpPr>
          <p:nvPr>
            <p:ph type="sldNum" sz="quarter" idx="12"/>
          </p:nvPr>
        </p:nvSpPr>
        <p:spPr/>
        <p:txBody>
          <a:bodyPr/>
          <a:lstStyle>
            <a:lvl1pPr>
              <a:defRPr/>
            </a:lvl1pPr>
          </a:lstStyle>
          <a:p>
            <a:pPr>
              <a:defRPr/>
            </a:pPr>
            <a:fld id="{AACA530D-9DB7-4236-87DF-130B086ECAD5}" type="slidenum">
              <a:rPr lang="en-GB" altLang="en-US"/>
              <a:pPr>
                <a:defRPr/>
              </a:pPr>
              <a:t>‹#›</a:t>
            </a:fld>
            <a:endParaRPr lang="en-GB" altLang="en-US"/>
          </a:p>
        </p:txBody>
      </p:sp>
    </p:spTree>
    <p:extLst>
      <p:ext uri="{BB962C8B-B14F-4D97-AF65-F5344CB8AC3E}">
        <p14:creationId xmlns:p14="http://schemas.microsoft.com/office/powerpoint/2010/main" val="2739706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2DDF11-0EDE-4C4D-AA35-D3A8BF3917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D5BDFC30-30AB-4F00-92BE-3C01559CD6DD}"/>
              </a:ext>
            </a:extLst>
          </p:cNvPr>
          <p:cNvSpPr>
            <a:spLocks noGrp="1"/>
          </p:cNvSpPr>
          <p:nvPr>
            <p:ph type="dt" sz="half" idx="10"/>
          </p:nvPr>
        </p:nvSpPr>
        <p:spPr/>
        <p:txBody>
          <a:bodyPr/>
          <a:lstStyle>
            <a:lvl1pPr>
              <a:defRPr/>
            </a:lvl1pPr>
          </a:lstStyle>
          <a:p>
            <a:pPr>
              <a:defRPr/>
            </a:pPr>
            <a:fld id="{A98312D4-A10E-4637-92B8-2560CFD41B4E}" type="datetimeFigureOut">
              <a:rPr lang="en-GB"/>
              <a:pPr>
                <a:defRPr/>
              </a:pPr>
              <a:t>07/10/2025</a:t>
            </a:fld>
            <a:endParaRPr lang="en-GB"/>
          </a:p>
        </p:txBody>
      </p:sp>
      <p:sp>
        <p:nvSpPr>
          <p:cNvPr id="7" name="Footer Placeholder 5">
            <a:extLst>
              <a:ext uri="{FF2B5EF4-FFF2-40B4-BE49-F238E27FC236}">
                <a16:creationId xmlns:a16="http://schemas.microsoft.com/office/drawing/2014/main" id="{B295E6D9-6B61-4A2C-AF7B-1F939A52CB2A}"/>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FE34BC1C-E6C4-416E-8637-4DBA92E79661}"/>
              </a:ext>
            </a:extLst>
          </p:cNvPr>
          <p:cNvSpPr>
            <a:spLocks noGrp="1"/>
          </p:cNvSpPr>
          <p:nvPr>
            <p:ph type="sldNum" sz="quarter" idx="12"/>
          </p:nvPr>
        </p:nvSpPr>
        <p:spPr/>
        <p:txBody>
          <a:bodyPr/>
          <a:lstStyle>
            <a:lvl1pPr>
              <a:defRPr/>
            </a:lvl1pPr>
          </a:lstStyle>
          <a:p>
            <a:pPr>
              <a:defRPr/>
            </a:pPr>
            <a:fld id="{CA6067DF-8B2D-4BE0-B812-5CBB4CE53974}" type="slidenum">
              <a:rPr lang="en-GB" altLang="en-US"/>
              <a:pPr>
                <a:defRPr/>
              </a:pPr>
              <a:t>‹#›</a:t>
            </a:fld>
            <a:endParaRPr lang="en-GB" altLang="en-US"/>
          </a:p>
        </p:txBody>
      </p:sp>
    </p:spTree>
    <p:extLst>
      <p:ext uri="{BB962C8B-B14F-4D97-AF65-F5344CB8AC3E}">
        <p14:creationId xmlns:p14="http://schemas.microsoft.com/office/powerpoint/2010/main" val="3953996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850752F-A88C-4E65-8536-E43BF82961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C5B9382-6C15-4E92-AE18-4048C9548215}"/>
              </a:ext>
            </a:extLst>
          </p:cNvPr>
          <p:cNvSpPr>
            <a:spLocks noGrp="1"/>
          </p:cNvSpPr>
          <p:nvPr>
            <p:ph type="dt" sz="half" idx="10"/>
          </p:nvPr>
        </p:nvSpPr>
        <p:spPr/>
        <p:txBody>
          <a:bodyPr/>
          <a:lstStyle>
            <a:lvl1pPr>
              <a:defRPr/>
            </a:lvl1pPr>
          </a:lstStyle>
          <a:p>
            <a:pPr>
              <a:defRPr/>
            </a:pPr>
            <a:fld id="{A7B3E0D3-0FEB-4B6E-BD23-948FB365C28A}" type="datetimeFigureOut">
              <a:rPr lang="en-GB"/>
              <a:pPr>
                <a:defRPr/>
              </a:pPr>
              <a:t>07/10/2025</a:t>
            </a:fld>
            <a:endParaRPr lang="en-GB"/>
          </a:p>
        </p:txBody>
      </p:sp>
      <p:sp>
        <p:nvSpPr>
          <p:cNvPr id="6" name="Footer Placeholder 4">
            <a:extLst>
              <a:ext uri="{FF2B5EF4-FFF2-40B4-BE49-F238E27FC236}">
                <a16:creationId xmlns:a16="http://schemas.microsoft.com/office/drawing/2014/main" id="{F0430CFD-5398-4CAF-88A7-D4A0F650673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94A1AD1-1250-4282-BB00-7E96CDCB06C5}"/>
              </a:ext>
            </a:extLst>
          </p:cNvPr>
          <p:cNvSpPr>
            <a:spLocks noGrp="1"/>
          </p:cNvSpPr>
          <p:nvPr>
            <p:ph type="sldNum" sz="quarter" idx="12"/>
          </p:nvPr>
        </p:nvSpPr>
        <p:spPr/>
        <p:txBody>
          <a:bodyPr/>
          <a:lstStyle>
            <a:lvl1pPr>
              <a:defRPr/>
            </a:lvl1pPr>
          </a:lstStyle>
          <a:p>
            <a:pPr>
              <a:defRPr/>
            </a:pPr>
            <a:fld id="{90AD4DC9-7012-469C-B5F6-E95AEA084EC7}" type="slidenum">
              <a:rPr lang="en-GB" altLang="en-US"/>
              <a:pPr>
                <a:defRPr/>
              </a:pPr>
              <a:t>‹#›</a:t>
            </a:fld>
            <a:endParaRPr lang="en-GB" altLang="en-US"/>
          </a:p>
        </p:txBody>
      </p:sp>
    </p:spTree>
    <p:extLst>
      <p:ext uri="{BB962C8B-B14F-4D97-AF65-F5344CB8AC3E}">
        <p14:creationId xmlns:p14="http://schemas.microsoft.com/office/powerpoint/2010/main" val="661361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C3D213E-F578-4DDF-B41B-6B4EB523C1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6D2F1AC-F8BD-4D62-9C5F-993EADD9F71A}"/>
              </a:ext>
            </a:extLst>
          </p:cNvPr>
          <p:cNvSpPr>
            <a:spLocks noGrp="1"/>
          </p:cNvSpPr>
          <p:nvPr>
            <p:ph type="dt" sz="half" idx="10"/>
          </p:nvPr>
        </p:nvSpPr>
        <p:spPr/>
        <p:txBody>
          <a:bodyPr/>
          <a:lstStyle>
            <a:lvl1pPr>
              <a:defRPr/>
            </a:lvl1pPr>
          </a:lstStyle>
          <a:p>
            <a:pPr>
              <a:defRPr/>
            </a:pPr>
            <a:fld id="{B2A3D6CC-D0E9-4848-9486-CB01B292D174}" type="datetimeFigureOut">
              <a:rPr lang="en-GB"/>
              <a:pPr>
                <a:defRPr/>
              </a:pPr>
              <a:t>07/10/2025</a:t>
            </a:fld>
            <a:endParaRPr lang="en-GB"/>
          </a:p>
        </p:txBody>
      </p:sp>
      <p:sp>
        <p:nvSpPr>
          <p:cNvPr id="6" name="Footer Placeholder 4">
            <a:extLst>
              <a:ext uri="{FF2B5EF4-FFF2-40B4-BE49-F238E27FC236}">
                <a16:creationId xmlns:a16="http://schemas.microsoft.com/office/drawing/2014/main" id="{8E60BF77-B56B-484E-9F36-CC7634334B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9BF397D-6053-4CC2-A285-DD9CFB6D87C6}"/>
              </a:ext>
            </a:extLst>
          </p:cNvPr>
          <p:cNvSpPr>
            <a:spLocks noGrp="1"/>
          </p:cNvSpPr>
          <p:nvPr>
            <p:ph type="sldNum" sz="quarter" idx="12"/>
          </p:nvPr>
        </p:nvSpPr>
        <p:spPr/>
        <p:txBody>
          <a:bodyPr/>
          <a:lstStyle>
            <a:lvl1pPr>
              <a:defRPr/>
            </a:lvl1pPr>
          </a:lstStyle>
          <a:p>
            <a:pPr>
              <a:defRPr/>
            </a:pPr>
            <a:fld id="{1D8B361E-0853-451F-B2ED-D2954C1CD032}" type="slidenum">
              <a:rPr lang="en-GB" altLang="en-US"/>
              <a:pPr>
                <a:defRPr/>
              </a:pPr>
              <a:t>‹#›</a:t>
            </a:fld>
            <a:endParaRPr lang="en-GB" altLang="en-US"/>
          </a:p>
        </p:txBody>
      </p:sp>
    </p:spTree>
    <p:extLst>
      <p:ext uri="{BB962C8B-B14F-4D97-AF65-F5344CB8AC3E}">
        <p14:creationId xmlns:p14="http://schemas.microsoft.com/office/powerpoint/2010/main" val="1129731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E70DB9-3D17-43D8-9240-1CDEF2A328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638"/>
            <a:ext cx="1253701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18"/>
          <p:cNvSpPr>
            <a:spLocks noGrp="1"/>
          </p:cNvSpPr>
          <p:nvPr>
            <p:ph sz="quarter" idx="10"/>
          </p:nvPr>
        </p:nvSpPr>
        <p:spPr>
          <a:xfrm>
            <a:off x="808567" y="434976"/>
            <a:ext cx="10718800" cy="941152"/>
          </a:xfrm>
        </p:spPr>
        <p:txBody>
          <a:bodyPr>
            <a:normAutofit/>
          </a:bodyPr>
          <a:lstStyle>
            <a:lvl1pPr marL="0" indent="0">
              <a:buFontTx/>
              <a:buNone/>
              <a:defRPr sz="3000" b="1" i="0" baseline="0">
                <a:solidFill>
                  <a:srgbClr val="414140"/>
                </a:solidFill>
                <a:latin typeface="Arial" panose="020B0604020202020204" pitchFamily="34" charset="0"/>
              </a:defRPr>
            </a:lvl1pPr>
            <a:lvl2pPr marL="457200" indent="0">
              <a:buFontTx/>
              <a:buNone/>
              <a:defRPr sz="1600" b="1" i="0" baseline="0">
                <a:latin typeface="Arial" panose="020B0604020202020204" pitchFamily="34" charset="0"/>
              </a:defRPr>
            </a:lvl2pPr>
            <a:lvl3pPr marL="914400" indent="0">
              <a:buFontTx/>
              <a:buNone/>
              <a:defRPr sz="1600" b="1" i="0" baseline="0">
                <a:latin typeface="Arial" panose="020B0604020202020204" pitchFamily="34" charset="0"/>
              </a:defRPr>
            </a:lvl3pPr>
            <a:lvl4pPr marL="1371600" indent="0">
              <a:buFontTx/>
              <a:buNone/>
              <a:defRPr sz="1600" b="1" i="0" baseline="0">
                <a:latin typeface="Arial" panose="020B0604020202020204" pitchFamily="34" charset="0"/>
              </a:defRPr>
            </a:lvl4pPr>
            <a:lvl5pPr marL="1828800" indent="0">
              <a:buFontTx/>
              <a:buNone/>
              <a:defRPr sz="1600" b="1" i="0" baseline="0">
                <a:latin typeface="Arial" panose="020B0604020202020204" pitchFamily="34" charset="0"/>
              </a:defRPr>
            </a:lvl5pPr>
          </a:lstStyle>
          <a:p>
            <a:pPr lvl="0"/>
            <a:r>
              <a:rPr lang="en-US"/>
              <a:t>Edit Master text styles</a:t>
            </a:r>
          </a:p>
        </p:txBody>
      </p:sp>
      <p:sp>
        <p:nvSpPr>
          <p:cNvPr id="20" name="Content Placeholder 18"/>
          <p:cNvSpPr>
            <a:spLocks noGrp="1"/>
          </p:cNvSpPr>
          <p:nvPr>
            <p:ph sz="quarter" idx="11"/>
          </p:nvPr>
        </p:nvSpPr>
        <p:spPr>
          <a:xfrm>
            <a:off x="806296" y="1521361"/>
            <a:ext cx="10718800" cy="4164215"/>
          </a:xfrm>
          <a:noFill/>
        </p:spPr>
        <p:txBody>
          <a:bodyPr>
            <a:normAutofit/>
          </a:bodyPr>
          <a:lstStyle>
            <a:lvl1pPr marL="0" indent="0">
              <a:buFontTx/>
              <a:buNone/>
              <a:defRPr sz="1600" b="0" i="0" baseline="0">
                <a:solidFill>
                  <a:srgbClr val="414140"/>
                </a:solidFill>
                <a:latin typeface="Arial" panose="020B0604020202020204" pitchFamily="34" charset="0"/>
              </a:defRPr>
            </a:lvl1pPr>
            <a:lvl2pPr marL="457200" indent="0">
              <a:buFontTx/>
              <a:buNone/>
              <a:defRPr sz="1600" b="1" i="0" baseline="0">
                <a:latin typeface="Arial" panose="020B0604020202020204" pitchFamily="34" charset="0"/>
              </a:defRPr>
            </a:lvl2pPr>
            <a:lvl3pPr marL="914400" indent="0">
              <a:buFontTx/>
              <a:buNone/>
              <a:defRPr sz="1600" b="1" i="0" baseline="0">
                <a:latin typeface="Arial" panose="020B0604020202020204" pitchFamily="34" charset="0"/>
              </a:defRPr>
            </a:lvl3pPr>
            <a:lvl4pPr marL="1371600" indent="0">
              <a:buFontTx/>
              <a:buNone/>
              <a:defRPr sz="1600" b="1" i="0" baseline="0">
                <a:latin typeface="Arial" panose="020B0604020202020204" pitchFamily="34" charset="0"/>
              </a:defRPr>
            </a:lvl4pPr>
            <a:lvl5pPr marL="1828800" indent="0">
              <a:buFontTx/>
              <a:buNone/>
              <a:defRPr sz="1600" b="1" i="0" baseline="0">
                <a:latin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963502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Only">
    <p:bg>
      <p:bgPr>
        <a:solidFill>
          <a:schemeClr val="bg2"/>
        </a:solidFill>
        <a:effectLst/>
      </p:bgPr>
    </p:bg>
    <p:spTree>
      <p:nvGrpSpPr>
        <p:cNvPr id="1" name=""/>
        <p:cNvGrpSpPr/>
        <p:nvPr/>
      </p:nvGrpSpPr>
      <p:grpSpPr>
        <a:xfrm>
          <a:off x="0" y="0"/>
          <a:ext cx="0" cy="0"/>
          <a:chOff x="0" y="0"/>
          <a:chExt cx="0" cy="0"/>
        </a:xfrm>
      </p:grpSpPr>
      <p:pic>
        <p:nvPicPr>
          <p:cNvPr id="3" name="Picture 6" descr="DottedLine.psd">
            <a:extLst>
              <a:ext uri="{FF2B5EF4-FFF2-40B4-BE49-F238E27FC236}">
                <a16:creationId xmlns:a16="http://schemas.microsoft.com/office/drawing/2014/main" id="{F6EB450F-1B8E-44BF-8F91-72514A77E7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67" y="812800"/>
            <a:ext cx="1153371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72126" y="1124745"/>
            <a:ext cx="11488505"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3248483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Title Only">
    <p:bg>
      <p:bgPr>
        <a:solidFill>
          <a:schemeClr val="bg2"/>
        </a:solidFill>
        <a:effectLst/>
      </p:bgPr>
    </p:bg>
    <p:spTree>
      <p:nvGrpSpPr>
        <p:cNvPr id="1" name=""/>
        <p:cNvGrpSpPr/>
        <p:nvPr/>
      </p:nvGrpSpPr>
      <p:grpSpPr>
        <a:xfrm>
          <a:off x="0" y="0"/>
          <a:ext cx="0" cy="0"/>
          <a:chOff x="0" y="0"/>
          <a:chExt cx="0" cy="0"/>
        </a:xfrm>
      </p:grpSpPr>
      <p:pic>
        <p:nvPicPr>
          <p:cNvPr id="3" name="Picture 6" descr="DottedLine.psd">
            <a:extLst>
              <a:ext uri="{FF2B5EF4-FFF2-40B4-BE49-F238E27FC236}">
                <a16:creationId xmlns:a16="http://schemas.microsoft.com/office/drawing/2014/main" id="{EFC47A8A-27E4-4311-9F6D-885C4D5C54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67" y="812800"/>
            <a:ext cx="1153371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72126" y="1124745"/>
            <a:ext cx="11488505"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15696911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A8D1-6505-46F6-A29B-ACBEF16216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B1969-8D30-4C30-913B-168485BA9A9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B3BF5-F4FC-4656-85FA-73A35977856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6B9D58-9990-4D7A-9B26-959951833E6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749BE-5808-4B01-81DE-4BF94111206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42BE4-0466-4F43-BF3E-83967A5799E5}"/>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8" name="Footer Placeholder 7">
            <a:extLst>
              <a:ext uri="{FF2B5EF4-FFF2-40B4-BE49-F238E27FC236}">
                <a16:creationId xmlns:a16="http://schemas.microsoft.com/office/drawing/2014/main" id="{2F096002-5B14-4D84-BAA0-22C075DB02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9E6629-04FE-43F7-BE95-9EB58371C647}"/>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52181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5A1C-55C2-41DA-9E45-E6620044E5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DBB2A8-4A33-4681-ACDA-58C7F9459C6C}"/>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4" name="Footer Placeholder 3">
            <a:extLst>
              <a:ext uri="{FF2B5EF4-FFF2-40B4-BE49-F238E27FC236}">
                <a16:creationId xmlns:a16="http://schemas.microsoft.com/office/drawing/2014/main" id="{A5970A98-90F6-46D7-8994-964FBF150B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FA89C6-7DAE-4176-9CD6-03A79277F80C}"/>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64436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C8EB9-6F0A-4CD1-85FD-050952A8AC58}"/>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3" name="Footer Placeholder 2">
            <a:extLst>
              <a:ext uri="{FF2B5EF4-FFF2-40B4-BE49-F238E27FC236}">
                <a16:creationId xmlns:a16="http://schemas.microsoft.com/office/drawing/2014/main" id="{E8297AF3-324F-47CB-9322-B450753CE1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4F27C1-7A38-47A0-B615-09F2F1917227}"/>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2067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1C06-319E-4E2A-84EE-5134B0CED1D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5EB00F-75B6-4EF5-B39E-B710262E366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BF049B-6B58-4B3E-AA84-177173B110F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19C03C-DA3E-4AC3-AF5B-B5CACE495D38}"/>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6" name="Footer Placeholder 5">
            <a:extLst>
              <a:ext uri="{FF2B5EF4-FFF2-40B4-BE49-F238E27FC236}">
                <a16:creationId xmlns:a16="http://schemas.microsoft.com/office/drawing/2014/main" id="{FE59CBEA-7A62-4C55-9EAE-8A787BF2D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444F2-E304-4C19-B562-B050F03029F4}"/>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417606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5734-2FB0-4CA3-8FEF-A4D897B74F4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200AAC-6D74-4269-972B-3997497CBE0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25F31C-4B3F-45F8-BA47-F8AEF2B3908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D054C0-0387-43E6-8B35-386FEC2D51DB}"/>
              </a:ext>
            </a:extLst>
          </p:cNvPr>
          <p:cNvSpPr>
            <a:spLocks noGrp="1"/>
          </p:cNvSpPr>
          <p:nvPr>
            <p:ph type="dt" sz="half" idx="10"/>
          </p:nvPr>
        </p:nvSpPr>
        <p:spPr/>
        <p:txBody>
          <a:bodyPr/>
          <a:lstStyle/>
          <a:p>
            <a:fld id="{89699315-DCD3-46D6-B552-A5ED24C3E7A7}" type="datetimeFigureOut">
              <a:rPr lang="en-GB" smtClean="0"/>
              <a:t>07/10/2025</a:t>
            </a:fld>
            <a:endParaRPr lang="en-GB"/>
          </a:p>
        </p:txBody>
      </p:sp>
      <p:sp>
        <p:nvSpPr>
          <p:cNvPr id="6" name="Footer Placeholder 5">
            <a:extLst>
              <a:ext uri="{FF2B5EF4-FFF2-40B4-BE49-F238E27FC236}">
                <a16:creationId xmlns:a16="http://schemas.microsoft.com/office/drawing/2014/main" id="{AC3227D4-5DF7-4C97-B9F6-24E0103B3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E7705-92DF-4BCD-9F96-5C6D70A7E095}"/>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60933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30411-F6CD-4182-8CB9-3DE52C15FAC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C5567-555B-4C53-89B6-9849FDD29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8E1D5-C27F-486F-A6A4-59B486A7EC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699315-DCD3-46D6-B552-A5ED24C3E7A7}" type="datetimeFigureOut">
              <a:rPr lang="en-GB" smtClean="0"/>
              <a:t>07/10/2025</a:t>
            </a:fld>
            <a:endParaRPr lang="en-GB"/>
          </a:p>
        </p:txBody>
      </p:sp>
      <p:sp>
        <p:nvSpPr>
          <p:cNvPr id="5" name="Footer Placeholder 4">
            <a:extLst>
              <a:ext uri="{FF2B5EF4-FFF2-40B4-BE49-F238E27FC236}">
                <a16:creationId xmlns:a16="http://schemas.microsoft.com/office/drawing/2014/main" id="{55ED1A6B-3797-476D-B80E-535F30AB5D9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FFE404-218B-4858-8F0E-05630F52909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07B797-1EC6-4DD6-B26E-A12D01279C1C}" type="slidenum">
              <a:rPr lang="en-GB" smtClean="0"/>
              <a:t>‹#›</a:t>
            </a:fld>
            <a:endParaRPr lang="en-GB"/>
          </a:p>
        </p:txBody>
      </p:sp>
    </p:spTree>
    <p:extLst>
      <p:ext uri="{BB962C8B-B14F-4D97-AF65-F5344CB8AC3E}">
        <p14:creationId xmlns:p14="http://schemas.microsoft.com/office/powerpoint/2010/main" val="2366392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32">
                <a:solidFill>
                  <a:schemeClr val="tx1">
                    <a:tint val="75000"/>
                  </a:schemeClr>
                </a:solidFill>
              </a:defRPr>
            </a:lvl1pPr>
          </a:lstStyle>
          <a:p>
            <a:fld id="{05C100A2-77B3-4943-BAC3-2CE51C7A2FB6}" type="datetimeFigureOut">
              <a:rPr lang="en-US" smtClean="0"/>
              <a:t>10/7/2025</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3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32">
                <a:solidFill>
                  <a:schemeClr val="tx1">
                    <a:tint val="75000"/>
                  </a:schemeClr>
                </a:solidFill>
              </a:defRPr>
            </a:lvl1pPr>
          </a:lstStyle>
          <a:p>
            <a:fld id="{B73E27E5-F9E9-CE43-A464-9AC40955A905}" type="slidenum">
              <a:rPr lang="en-US" smtClean="0"/>
              <a:t>‹#›</a:t>
            </a:fld>
            <a:endParaRPr lang="en-US"/>
          </a:p>
        </p:txBody>
      </p:sp>
    </p:spTree>
    <p:extLst>
      <p:ext uri="{BB962C8B-B14F-4D97-AF65-F5344CB8AC3E}">
        <p14:creationId xmlns:p14="http://schemas.microsoft.com/office/powerpoint/2010/main" val="482866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2173" rtl="0" eaLnBrk="1" latinLnBrk="0" hangingPunct="1">
        <a:lnSpc>
          <a:spcPct val="90000"/>
        </a:lnSpc>
        <a:spcBef>
          <a:spcPct val="0"/>
        </a:spcBef>
        <a:buNone/>
        <a:defRPr sz="4149" kern="1200">
          <a:solidFill>
            <a:schemeClr val="tx1"/>
          </a:solidFill>
          <a:latin typeface="+mj-lt"/>
          <a:ea typeface="+mj-ea"/>
          <a:cs typeface="+mj-cs"/>
        </a:defRPr>
      </a:lvl1pPr>
    </p:titleStyle>
    <p:bodyStyle>
      <a:lvl1pPr marL="215543" indent="-215543" algn="l" defTabSz="862173" rtl="0" eaLnBrk="1" latinLnBrk="0" hangingPunct="1">
        <a:lnSpc>
          <a:spcPct val="90000"/>
        </a:lnSpc>
        <a:spcBef>
          <a:spcPts val="943"/>
        </a:spcBef>
        <a:buFont typeface="Arial" panose="020B0604020202020204" pitchFamily="34" charset="0"/>
        <a:buChar char="•"/>
        <a:defRPr sz="2640" kern="1200">
          <a:solidFill>
            <a:schemeClr val="tx1"/>
          </a:solidFill>
          <a:latin typeface="+mn-lt"/>
          <a:ea typeface="+mn-ea"/>
          <a:cs typeface="+mn-cs"/>
        </a:defRPr>
      </a:lvl1pPr>
      <a:lvl2pPr marL="646629" indent="-215543" algn="l" defTabSz="862173" rtl="0" eaLnBrk="1" latinLnBrk="0" hangingPunct="1">
        <a:lnSpc>
          <a:spcPct val="90000"/>
        </a:lnSpc>
        <a:spcBef>
          <a:spcPts val="472"/>
        </a:spcBef>
        <a:buFont typeface="Arial" panose="020B0604020202020204" pitchFamily="34" charset="0"/>
        <a:buChar char="•"/>
        <a:defRPr sz="2263" kern="1200">
          <a:solidFill>
            <a:schemeClr val="tx1"/>
          </a:solidFill>
          <a:latin typeface="+mn-lt"/>
          <a:ea typeface="+mn-ea"/>
          <a:cs typeface="+mn-cs"/>
        </a:defRPr>
      </a:lvl2pPr>
      <a:lvl3pPr marL="1077715" indent="-215543" algn="l" defTabSz="862173" rtl="0" eaLnBrk="1" latinLnBrk="0" hangingPunct="1">
        <a:lnSpc>
          <a:spcPct val="90000"/>
        </a:lnSpc>
        <a:spcBef>
          <a:spcPts val="472"/>
        </a:spcBef>
        <a:buFont typeface="Arial" panose="020B0604020202020204" pitchFamily="34" charset="0"/>
        <a:buChar char="•"/>
        <a:defRPr sz="1886" kern="1200">
          <a:solidFill>
            <a:schemeClr val="tx1"/>
          </a:solidFill>
          <a:latin typeface="+mn-lt"/>
          <a:ea typeface="+mn-ea"/>
          <a:cs typeface="+mn-cs"/>
        </a:defRPr>
      </a:lvl3pPr>
      <a:lvl4pPr marL="1508802"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4pPr>
      <a:lvl5pPr marL="1939888"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5pPr>
      <a:lvl6pPr marL="2370974"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6pPr>
      <a:lvl7pPr marL="2802060"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7pPr>
      <a:lvl8pPr marL="3233146"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8pPr>
      <a:lvl9pPr marL="3664233"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2173" rtl="0" eaLnBrk="1" latinLnBrk="0" hangingPunct="1">
        <a:defRPr sz="1697" kern="1200">
          <a:solidFill>
            <a:schemeClr val="tx1"/>
          </a:solidFill>
          <a:latin typeface="+mn-lt"/>
          <a:ea typeface="+mn-ea"/>
          <a:cs typeface="+mn-cs"/>
        </a:defRPr>
      </a:lvl1pPr>
      <a:lvl2pPr marL="431086" algn="l" defTabSz="862173" rtl="0" eaLnBrk="1" latinLnBrk="0" hangingPunct="1">
        <a:defRPr sz="1697" kern="1200">
          <a:solidFill>
            <a:schemeClr val="tx1"/>
          </a:solidFill>
          <a:latin typeface="+mn-lt"/>
          <a:ea typeface="+mn-ea"/>
          <a:cs typeface="+mn-cs"/>
        </a:defRPr>
      </a:lvl2pPr>
      <a:lvl3pPr marL="862173" algn="l" defTabSz="862173" rtl="0" eaLnBrk="1" latinLnBrk="0" hangingPunct="1">
        <a:defRPr sz="1697" kern="1200">
          <a:solidFill>
            <a:schemeClr val="tx1"/>
          </a:solidFill>
          <a:latin typeface="+mn-lt"/>
          <a:ea typeface="+mn-ea"/>
          <a:cs typeface="+mn-cs"/>
        </a:defRPr>
      </a:lvl3pPr>
      <a:lvl4pPr marL="1293258" algn="l" defTabSz="862173" rtl="0" eaLnBrk="1" latinLnBrk="0" hangingPunct="1">
        <a:defRPr sz="1697" kern="1200">
          <a:solidFill>
            <a:schemeClr val="tx1"/>
          </a:solidFill>
          <a:latin typeface="+mn-lt"/>
          <a:ea typeface="+mn-ea"/>
          <a:cs typeface="+mn-cs"/>
        </a:defRPr>
      </a:lvl4pPr>
      <a:lvl5pPr marL="1724345" algn="l" defTabSz="862173" rtl="0" eaLnBrk="1" latinLnBrk="0" hangingPunct="1">
        <a:defRPr sz="1697" kern="1200">
          <a:solidFill>
            <a:schemeClr val="tx1"/>
          </a:solidFill>
          <a:latin typeface="+mn-lt"/>
          <a:ea typeface="+mn-ea"/>
          <a:cs typeface="+mn-cs"/>
        </a:defRPr>
      </a:lvl5pPr>
      <a:lvl6pPr marL="2155431" algn="l" defTabSz="862173" rtl="0" eaLnBrk="1" latinLnBrk="0" hangingPunct="1">
        <a:defRPr sz="1697" kern="1200">
          <a:solidFill>
            <a:schemeClr val="tx1"/>
          </a:solidFill>
          <a:latin typeface="+mn-lt"/>
          <a:ea typeface="+mn-ea"/>
          <a:cs typeface="+mn-cs"/>
        </a:defRPr>
      </a:lvl6pPr>
      <a:lvl7pPr marL="2586517" algn="l" defTabSz="862173" rtl="0" eaLnBrk="1" latinLnBrk="0" hangingPunct="1">
        <a:defRPr sz="1697" kern="1200">
          <a:solidFill>
            <a:schemeClr val="tx1"/>
          </a:solidFill>
          <a:latin typeface="+mn-lt"/>
          <a:ea typeface="+mn-ea"/>
          <a:cs typeface="+mn-cs"/>
        </a:defRPr>
      </a:lvl7pPr>
      <a:lvl8pPr marL="3017604" algn="l" defTabSz="862173" rtl="0" eaLnBrk="1" latinLnBrk="0" hangingPunct="1">
        <a:defRPr sz="1697" kern="1200">
          <a:solidFill>
            <a:schemeClr val="tx1"/>
          </a:solidFill>
          <a:latin typeface="+mn-lt"/>
          <a:ea typeface="+mn-ea"/>
          <a:cs typeface="+mn-cs"/>
        </a:defRPr>
      </a:lvl8pPr>
      <a:lvl9pPr marL="3448689" algn="l" defTabSz="862173" rtl="0" eaLnBrk="1" latinLnBrk="0" hangingPunct="1">
        <a:defRPr sz="16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065131-FB03-CB48-AC74-9101F4F1EB74}"/>
              </a:ext>
            </a:extLst>
          </p:cNvPr>
          <p:cNvPicPr>
            <a:picLocks noChangeAspect="1"/>
          </p:cNvPicPr>
          <p:nvPr userDrawn="1"/>
        </p:nvPicPr>
        <p:blipFill>
          <a:blip r:embed="rId16"/>
          <a:srcRect/>
          <a:stretch/>
        </p:blipFill>
        <p:spPr>
          <a:xfrm>
            <a:off x="0" y="0"/>
            <a:ext cx="12192000" cy="6858000"/>
          </a:xfrm>
          <a:prstGeom prst="rect">
            <a:avLst/>
          </a:prstGeom>
        </p:spPr>
      </p:pic>
      <p:sp>
        <p:nvSpPr>
          <p:cNvPr id="2" name="Title Placeholder 1"/>
          <p:cNvSpPr>
            <a:spLocks noGrp="1"/>
          </p:cNvSpPr>
          <p:nvPr>
            <p:ph type="title"/>
          </p:nvPr>
        </p:nvSpPr>
        <p:spPr>
          <a:xfrm>
            <a:off x="838200" y="1178614"/>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2683565"/>
            <a:ext cx="10515600" cy="34933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D4E53CE5-F605-EF47-AC07-5BCA96F31111}" type="slidenum">
              <a:rPr lang="en-US" smtClean="0"/>
              <a:pPr/>
              <a:t>‹#›</a:t>
            </a:fld>
            <a:endParaRPr lang="en-US"/>
          </a:p>
        </p:txBody>
      </p:sp>
    </p:spTree>
    <p:extLst>
      <p:ext uri="{BB962C8B-B14F-4D97-AF65-F5344CB8AC3E}">
        <p14:creationId xmlns:p14="http://schemas.microsoft.com/office/powerpoint/2010/main" val="1368495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968839-FB9B-4A01-A2B5-AA9FC335411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4C36BDD-23F6-4EBB-A375-B961478523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51FEF81-51DC-4B69-90B5-E74FA924E94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cs typeface="+mn-cs"/>
              </a:defRPr>
            </a:lvl1pPr>
          </a:lstStyle>
          <a:p>
            <a:pPr>
              <a:defRPr/>
            </a:pPr>
            <a:fld id="{418F2EA9-195A-4F30-BC29-EEEB306D6159}" type="datetimeFigureOut">
              <a:rPr lang="en-GB"/>
              <a:pPr>
                <a:defRPr/>
              </a:pPr>
              <a:t>07/10/2025</a:t>
            </a:fld>
            <a:endParaRPr lang="en-GB"/>
          </a:p>
        </p:txBody>
      </p:sp>
      <p:sp>
        <p:nvSpPr>
          <p:cNvPr id="5" name="Footer Placeholder 4">
            <a:extLst>
              <a:ext uri="{FF2B5EF4-FFF2-40B4-BE49-F238E27FC236}">
                <a16:creationId xmlns:a16="http://schemas.microsoft.com/office/drawing/2014/main" id="{D32BBF3B-64AB-40AF-827A-E3FBC736B65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3E36ACDE-8D74-4938-BE60-9AA76119B583}"/>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ADF95F4-C919-4647-A6FD-54368B2185C2}" type="slidenum">
              <a:rPr lang="en-GB" altLang="en-US"/>
              <a:pPr>
                <a:defRPr/>
              </a:pPr>
              <a:t>‹#›</a:t>
            </a:fld>
            <a:endParaRPr lang="en-GB" altLang="en-US"/>
          </a:p>
        </p:txBody>
      </p:sp>
    </p:spTree>
    <p:extLst>
      <p:ext uri="{BB962C8B-B14F-4D97-AF65-F5344CB8AC3E}">
        <p14:creationId xmlns:p14="http://schemas.microsoft.com/office/powerpoint/2010/main" val="13920402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ignup.es-mail.co.uk/Signup/939aa7a7a3f0c5a3524fdd2bf091a2b8?" TargetMode="External"/><Relationship Id="rId3" Type="http://schemas.openxmlformats.org/officeDocument/2006/relationships/hyperlink" Target="https://www.shropshirelg.net/safeguarding-and-child-protection/early-years-and-schools-safeguarding-policies-and-guidance/teaching-children-how-to-keep-themselves-and-others-safe/" TargetMode="External"/><Relationship Id="rId7" Type="http://schemas.openxmlformats.org/officeDocument/2006/relationships/hyperlink" Target="https://www.gov.uk/guidance/regional-prevent-education-coordinator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gov.uk/government/publications/the-prevent-duty-safeguarding-learners-vulnerable-to-radicalisation" TargetMode="External"/><Relationship Id="rId5" Type="http://schemas.openxmlformats.org/officeDocument/2006/relationships/hyperlink" Target="https://www.gov.uk/government/publications/prevent-duty-guidance/prevent-duty-guidance-for-england-and-wales-accessible#Education" TargetMode="External"/><Relationship Id="rId4" Type="http://schemas.openxmlformats.org/officeDocument/2006/relationships/hyperlink" Target="https://www.gov.uk/guidance/meeting-digital-and-technology-standards-in-schools-and-colleges/filtering-and-monitoring-standards-for-schools-and-colleg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hyperlink" Target="http://www.shropshiresafeguardingcommunitypartnership.co.uk/partnership-priority-areas/types-of-abuse/exploitation/preventing-terrorism-in-shropshire/" TargetMode="External"/><Relationship Id="rId3" Type="http://schemas.openxmlformats.org/officeDocument/2006/relationships/image" Target="../media/image9.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hyperlink" Target="https://shropshire.gov.uk/media/22210/prevent-national-referral-form-v31.docx" TargetMode="External"/><Relationship Id="rId2" Type="http://schemas.openxmlformats.org/officeDocument/2006/relationships/notesSlide" Target="../notesSlides/notesSlide2.xml"/><Relationship Id="rId16" Type="http://schemas.openxmlformats.org/officeDocument/2006/relationships/hyperlink" Target="mailto:ctu_gateway@westmidlands.police.uk" TargetMode="External"/><Relationship Id="rId1" Type="http://schemas.openxmlformats.org/officeDocument/2006/relationships/slideLayout" Target="../slideLayouts/slideLayout1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hyperlink" Target="https://actearly.uk/" TargetMode="External"/><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hyperlink" Target="https://www.gov.uk/government/publications/prevent-duty-guidance/revised-prevent-duty-guidance-for-england-and-wales"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publications/keeping-children-safe-in-education--2"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eagainsthate.com/define-extremism-terrorism-uk-2/"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5.gov.uk/threats-and-advice/terrorism-threat-levels" TargetMode="External"/><Relationship Id="rId7" Type="http://schemas.openxmlformats.org/officeDocument/2006/relationships/hyperlink" Target="mailto:Jane.Parsons@shropshire.gov.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v.uk/government/collections/individuals-referred-to-and-supported-through-the-prevent-programme-statistics" TargetMode="External"/><Relationship Id="rId5" Type="http://schemas.openxmlformats.org/officeDocument/2006/relationships/hyperlink" Target="https://www.gov.uk/government/publications/proscribed-terror-groups-or-organisations--2" TargetMode="External"/><Relationship Id="rId4" Type="http://schemas.openxmlformats.org/officeDocument/2006/relationships/hyperlink" Target="https://www.gov.uk/crime-justice-and-law/counter-terrorism#research_and_statistic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educateagainsthate.com/" TargetMode="External"/><Relationship Id="rId3" Type="http://schemas.openxmlformats.org/officeDocument/2006/relationships/hyperlink" Target="https://www.gov.uk/guidance/regional-prevent-education-coordinators#virtual-training-sessions" TargetMode="External"/><Relationship Id="rId7" Type="http://schemas.openxmlformats.org/officeDocument/2006/relationships/hyperlink" Target="https://linktr.ee/londonrpec?es_c=6EF6A3F7A4A9563690AC7E21E7F59FE2&amp;es_cl=0121A0688CA17381EC134CF97B870DD5&amp;es_id=ph7%c2%a322" TargetMode="External"/><Relationship Id="rId2" Type="http://schemas.openxmlformats.org/officeDocument/2006/relationships/hyperlink" Target="https://www.support-people-susceptible-to-radicalisation.service.gov.uk/portal#refresher-awareness-course" TargetMode="External"/><Relationship Id="rId1" Type="http://schemas.openxmlformats.org/officeDocument/2006/relationships/slideLayout" Target="../slideLayouts/slideLayout13.xml"/><Relationship Id="rId6" Type="http://schemas.openxmlformats.org/officeDocument/2006/relationships/hyperlink" Target="https://signup.es-mail.co.uk/Signup/939aa7a7a3f0c5a3524fdd2bf091a2b8?" TargetMode="External"/><Relationship Id="rId5" Type="http://schemas.openxmlformats.org/officeDocument/2006/relationships/hyperlink" Target="https://www.support-people-vulnerable-to-radicalisation.service.gov.uk/portal#channel-or-prevent-multi-agency-panel-pmap-course" TargetMode="External"/><Relationship Id="rId4" Type="http://schemas.openxmlformats.org/officeDocument/2006/relationships/hyperlink" Target="http://www.support-people-vulnerable-to-radicalisation.service.gov.uk/portal#referrals-course" TargetMode="External"/><Relationship Id="rId9" Type="http://schemas.openxmlformats.org/officeDocument/2006/relationships/hyperlink" Target="https://lgfl.net/Safeguarding/TypesOfHarm/Preven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estmids-shropshire.trixonline.co.uk/chapter/radicalisation-terrorist-and-extremist-ideology?search=prevent" TargetMode="External"/><Relationship Id="rId13" Type="http://schemas.openxmlformats.org/officeDocument/2006/relationships/hyperlink" Target="https://signup.es-mail.co.uk/Signup/939aa7a7a3f0c5a3524fdd2bf091a2b8?" TargetMode="External"/><Relationship Id="rId3" Type="http://schemas.openxmlformats.org/officeDocument/2006/relationships/hyperlink" Target="mailto:SSCPbusinessunit@shropshire.gov.uk" TargetMode="External"/><Relationship Id="rId7" Type="http://schemas.openxmlformats.org/officeDocument/2006/relationships/hyperlink" Target="mailto:Alamgir.sheriyar@education.gov.uk" TargetMode="External"/><Relationship Id="rId12" Type="http://schemas.openxmlformats.org/officeDocument/2006/relationships/hyperlink" Target="https://www.westmercia.police.uk/advice/advice-and-information/t/prevent/prevent/#:~:text=You%20can%20also%20call%20the,an%20emergency%2C%20please%20call%2099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Jane.Parsons@shropshire.gov.uk" TargetMode="External"/><Relationship Id="rId11" Type="http://schemas.openxmlformats.org/officeDocument/2006/relationships/hyperlink" Target="https://www.shropshirelg.net/safeguarding-and-child-protection/early-years-and-schools-safeguarding-policies-and-guidance/the-prevent-duty-preventing-terrorism/" TargetMode="External"/><Relationship Id="rId5" Type="http://schemas.openxmlformats.org/officeDocument/2006/relationships/hyperlink" Target="mailto:Jane.rose@shropshire.gov.uk" TargetMode="External"/><Relationship Id="rId10" Type="http://schemas.openxmlformats.org/officeDocument/2006/relationships/hyperlink" Target="https://www.gov.uk/guidance/making-a-referral-to-prevent" TargetMode="External"/><Relationship Id="rId4" Type="http://schemas.openxmlformats.org/officeDocument/2006/relationships/hyperlink" Target="mailto:Cezar.Sarbu@shropshire.gov.uk" TargetMode="External"/><Relationship Id="rId9" Type="http://schemas.openxmlformats.org/officeDocument/2006/relationships/hyperlink" Target="https://www.gov.uk/government/publications/the-prevent-duty-safeguarding-learners-vulnerable-to-radicalisation/managing-risk-of-radicalisation-in-your-education-settin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ducateagainsthate.com/" TargetMode="Externa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s://www.shropshirelg.net/media/adql3dxr/dsl-network-hate-related-incidents-reporting-autumn-25.ppt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hyperlink" Target="https://www.npcc.police.uk/SysSiteAssets/media/downloads/publications/publications-log/2020/when-to-call-the-police--guidance-for-schools-and-colleges.pdf" TargetMode="External"/><Relationship Id="rId10" Type="http://schemas.openxmlformats.org/officeDocument/2006/relationships/hyperlink" Target="https://www.shropshirelg.net/safeguarding-and-child-protection/early-years-and-schools-safeguarding-policies-and-guidance/the-prevent-duty-preventing-terrorism/" TargetMode="External"/><Relationship Id="rId4" Type="http://schemas.openxmlformats.org/officeDocument/2006/relationships/hyperlink" Target="https://www.report-it.org.uk/what_is_hate_crime" TargetMode="Externa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gov.uk/government/publications/protective-security-and-preparedness-for-education-settings" TargetMode="External"/><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protectuk.police.uk/catalogue/EducationLearningandGuidance" TargetMode="External"/><Relationship Id="rId5" Type="http://schemas.openxmlformats.org/officeDocument/2006/relationships/image" Target="../media/image25.png"/><Relationship Id="rId4" Type="http://schemas.openxmlformats.org/officeDocument/2006/relationships/hyperlink" Target="https://www.gov.uk/government/publications/martyns-law-for-education-settings/how-martyns-law-will-affect-education-sett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800-1C8B-4CFF-9E4A-26DE88CF060B}"/>
              </a:ext>
            </a:extLst>
          </p:cNvPr>
          <p:cNvSpPr>
            <a:spLocks noGrp="1"/>
          </p:cNvSpPr>
          <p:nvPr>
            <p:ph type="title"/>
          </p:nvPr>
        </p:nvSpPr>
        <p:spPr>
          <a:xfrm>
            <a:off x="1" y="0"/>
            <a:ext cx="12191999" cy="1018783"/>
          </a:xfrm>
          <a:solidFill>
            <a:schemeClr val="accent2">
              <a:lumMod val="20000"/>
              <a:lumOff val="80000"/>
            </a:schemeClr>
          </a:solidFill>
        </p:spPr>
        <p:txBody>
          <a:bodyPr>
            <a:normAutofit/>
          </a:bodyPr>
          <a:lstStyle/>
          <a:p>
            <a:pPr algn="ctr"/>
            <a:r>
              <a:rPr lang="en-GB" sz="4500" dirty="0">
                <a:solidFill>
                  <a:srgbClr val="002060"/>
                </a:solidFill>
                <a:latin typeface="Arial Rounded MT Bold" panose="020F0704030504030204" pitchFamily="34" charset="0"/>
              </a:rPr>
              <a:t>The Prevent Duty = Safeguarding</a:t>
            </a:r>
          </a:p>
        </p:txBody>
      </p:sp>
      <p:sp>
        <p:nvSpPr>
          <p:cNvPr id="3" name="Text Placeholder 2">
            <a:extLst>
              <a:ext uri="{FF2B5EF4-FFF2-40B4-BE49-F238E27FC236}">
                <a16:creationId xmlns:a16="http://schemas.microsoft.com/office/drawing/2014/main" id="{2E8DD4A3-1C3A-402E-80EC-FF9F8BFBED86}"/>
              </a:ext>
            </a:extLst>
          </p:cNvPr>
          <p:cNvSpPr>
            <a:spLocks noGrp="1"/>
          </p:cNvSpPr>
          <p:nvPr>
            <p:ph type="body" idx="1"/>
          </p:nvPr>
        </p:nvSpPr>
        <p:spPr>
          <a:xfrm>
            <a:off x="1" y="1018782"/>
            <a:ext cx="12191999" cy="5839217"/>
          </a:xfrm>
          <a:solidFill>
            <a:schemeClr val="accent5">
              <a:lumMod val="20000"/>
              <a:lumOff val="80000"/>
            </a:schemeClr>
          </a:solidFill>
        </p:spPr>
        <p:txBody>
          <a:bodyPr>
            <a:noAutofit/>
          </a:bodyPr>
          <a:lstStyle/>
          <a:p>
            <a:r>
              <a:rPr lang="en-GB" sz="2000" dirty="0">
                <a:solidFill>
                  <a:schemeClr val="bg2">
                    <a:lumMod val="10000"/>
                  </a:schemeClr>
                </a:solidFill>
                <a:latin typeface="Arial" panose="020B0604020202020204" pitchFamily="34" charset="0"/>
                <a:cs typeface="Arial" panose="020B0604020202020204" pitchFamily="34" charset="0"/>
              </a:rPr>
              <a:t>Since July 2015 all schools and registered childcare providers (settings) are subject to the Prevent Duty: “to have due regard to the need to prevent people from being radicalised into terrorism”. </a:t>
            </a:r>
          </a:p>
          <a:p>
            <a:endParaRPr lang="en-GB" sz="2000" dirty="0">
              <a:solidFill>
                <a:schemeClr val="bg2">
                  <a:lumMod val="10000"/>
                </a:schemeClr>
              </a:solidFill>
              <a:latin typeface="Arial" panose="020B0604020202020204" pitchFamily="34" charset="0"/>
              <a:cs typeface="Arial" panose="020B0604020202020204" pitchFamily="34" charset="0"/>
            </a:endParaRPr>
          </a:p>
          <a:p>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950" b="1"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50" b="1" dirty="0">
                <a:solidFill>
                  <a:schemeClr val="bg2">
                    <a:lumMod val="10000"/>
                  </a:schemeClr>
                </a:solidFill>
                <a:latin typeface="Arial" panose="020B0604020202020204" pitchFamily="34" charset="0"/>
                <a:cs typeface="Arial" panose="020B0604020202020204" pitchFamily="34" charset="0"/>
              </a:rPr>
              <a:t>Promote fundamental British Values </a:t>
            </a:r>
            <a:r>
              <a:rPr lang="en-GB" sz="1950" dirty="0">
                <a:solidFill>
                  <a:schemeClr val="bg2">
                    <a:lumMod val="10000"/>
                  </a:schemeClr>
                </a:solidFill>
                <a:latin typeface="Arial" panose="020B0604020202020204" pitchFamily="34" charset="0"/>
                <a:cs typeface="Arial" panose="020B0604020202020204" pitchFamily="34" charset="0"/>
              </a:rPr>
              <a:t>as part of the settings values and curriculum (</a:t>
            </a:r>
            <a:r>
              <a:rPr lang="en-GB" dirty="0">
                <a:solidFill>
                  <a:schemeClr val="bg2">
                    <a:lumMod val="10000"/>
                  </a:schemeClr>
                </a:solidFill>
                <a:latin typeface="Arial" panose="020B0604020202020204" pitchFamily="34" charset="0"/>
                <a:cs typeface="Arial" panose="020B0604020202020204" pitchFamily="34" charset="0"/>
              </a:rPr>
              <a:t>see curriculum resource examples at </a:t>
            </a:r>
            <a:r>
              <a:rPr lang="en-GB" dirty="0">
                <a:latin typeface="Arial" panose="020B0604020202020204" pitchFamily="34" charset="0"/>
                <a:cs typeface="Arial" panose="020B0604020202020204" pitchFamily="34" charset="0"/>
                <a:hlinkClick r:id="rId3"/>
              </a:rPr>
              <a:t>Teaching children how to keep themselves and others safe | Shropshire Learning Gateway</a:t>
            </a:r>
            <a:r>
              <a:rPr lang="en-GB" dirty="0">
                <a:solidFill>
                  <a:schemeClr val="tx1"/>
                </a:solidFill>
                <a:latin typeface="Arial" panose="020B0604020202020204" pitchFamily="34" charset="0"/>
                <a:cs typeface="Arial" panose="020B0604020202020204" pitchFamily="34" charset="0"/>
              </a:rPr>
              <a:t>)</a:t>
            </a:r>
            <a:r>
              <a:rPr lang="en-GB" sz="1950" dirty="0">
                <a:solidFill>
                  <a:schemeClr val="bg2">
                    <a:lumMod val="10000"/>
                  </a:schemeClr>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Ensure settings are a </a:t>
            </a:r>
            <a:r>
              <a:rPr lang="en-GB" sz="1950" b="1" dirty="0">
                <a:solidFill>
                  <a:schemeClr val="bg2">
                    <a:lumMod val="10000"/>
                  </a:schemeClr>
                </a:solidFill>
                <a:latin typeface="Arial" panose="020B0604020202020204" pitchFamily="34" charset="0"/>
                <a:cs typeface="Arial" panose="020B0604020202020204" pitchFamily="34" charset="0"/>
              </a:rPr>
              <a:t>“safe space” for children to understand and discuss sensitive topics</a:t>
            </a:r>
            <a:r>
              <a:rPr lang="en-GB" sz="1950" dirty="0">
                <a:solidFill>
                  <a:schemeClr val="bg2">
                    <a:lumMod val="10000"/>
                  </a:schemeClr>
                </a:solidFill>
                <a:latin typeface="Arial" panose="020B0604020202020204" pitchFamily="34" charset="0"/>
                <a:cs typeface="Arial" panose="020B0604020202020204" pitchFamily="34" charset="0"/>
              </a:rPr>
              <a:t>, including those linked to terrorism and extremism, and learn how to challenge these ideas in a politically balanced way (including developing critical thinking skills)</a:t>
            </a:r>
          </a:p>
          <a:p>
            <a:pPr marL="342900" indent="-342900">
              <a:buFont typeface="Arial" panose="020B0604020202020204" pitchFamily="34" charset="0"/>
              <a:buChar char="•"/>
            </a:pPr>
            <a:r>
              <a:rPr lang="en-GB" sz="1950" b="1" dirty="0">
                <a:solidFill>
                  <a:schemeClr val="bg2">
                    <a:lumMod val="10000"/>
                  </a:schemeClr>
                </a:solidFill>
                <a:latin typeface="Arial" panose="020B0604020202020204" pitchFamily="34" charset="0"/>
                <a:cs typeface="Arial" panose="020B0604020202020204" pitchFamily="34" charset="0"/>
              </a:rPr>
              <a:t>Conduct a risk assessment </a:t>
            </a:r>
            <a:r>
              <a:rPr lang="en-GB" sz="1950" dirty="0">
                <a:solidFill>
                  <a:schemeClr val="bg2">
                    <a:lumMod val="10000"/>
                  </a:schemeClr>
                </a:solidFill>
                <a:latin typeface="Arial" panose="020B0604020202020204" pitchFamily="34" charset="0"/>
                <a:cs typeface="Arial" panose="020B0604020202020204" pitchFamily="34" charset="0"/>
              </a:rPr>
              <a:t>of how children </a:t>
            </a:r>
            <a:r>
              <a:rPr lang="en-GB" sz="1950" b="1" dirty="0">
                <a:solidFill>
                  <a:schemeClr val="bg2">
                    <a:lumMod val="10000"/>
                  </a:schemeClr>
                </a:solidFill>
                <a:latin typeface="Arial" panose="020B0604020202020204" pitchFamily="34" charset="0"/>
                <a:cs typeface="Arial" panose="020B0604020202020204" pitchFamily="34" charset="0"/>
              </a:rPr>
              <a:t>and</a:t>
            </a:r>
            <a:r>
              <a:rPr lang="en-GB" sz="1950" dirty="0">
                <a:solidFill>
                  <a:schemeClr val="bg2">
                    <a:lumMod val="10000"/>
                  </a:schemeClr>
                </a:solidFill>
                <a:latin typeface="Arial" panose="020B0604020202020204" pitchFamily="34" charset="0"/>
                <a:cs typeface="Arial" panose="020B0604020202020204" pitchFamily="34" charset="0"/>
              </a:rPr>
              <a:t> staff </a:t>
            </a:r>
            <a:r>
              <a:rPr lang="en-GB" sz="1950" b="0" i="0" dirty="0">
                <a:solidFill>
                  <a:srgbClr val="0B0C0C"/>
                </a:solidFill>
                <a:effectLst/>
                <a:latin typeface="Arial" panose="020B0604020202020204" pitchFamily="34" charset="0"/>
                <a:cs typeface="Arial" panose="020B0604020202020204" pitchFamily="34" charset="0"/>
              </a:rPr>
              <a:t>may be susceptible to being radicalised into terrorism, including online;</a:t>
            </a:r>
            <a:r>
              <a:rPr lang="en-GB" sz="1950" dirty="0">
                <a:solidFill>
                  <a:schemeClr val="bg2">
                    <a:lumMod val="10000"/>
                  </a:schemeClr>
                </a:solidFill>
                <a:latin typeface="Arial" panose="020B0604020202020204" pitchFamily="34" charset="0"/>
                <a:cs typeface="Arial" panose="020B0604020202020204" pitchFamily="34" charset="0"/>
              </a:rPr>
              <a:t> drawing on the potential risk in the local area. </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Ensure the setting’s </a:t>
            </a:r>
            <a:r>
              <a:rPr lang="en-GB" sz="1950" b="1" dirty="0">
                <a:solidFill>
                  <a:schemeClr val="bg2">
                    <a:lumMod val="10000"/>
                  </a:schemeClr>
                </a:solidFill>
                <a:latin typeface="Arial" panose="020B0604020202020204" pitchFamily="34" charset="0"/>
                <a:cs typeface="Arial" panose="020B0604020202020204" pitchFamily="34" charset="0"/>
              </a:rPr>
              <a:t>filtering and monitoring systems </a:t>
            </a:r>
            <a:r>
              <a:rPr lang="en-GB" sz="1950" dirty="0">
                <a:solidFill>
                  <a:schemeClr val="bg2">
                    <a:lumMod val="10000"/>
                  </a:schemeClr>
                </a:solidFill>
                <a:latin typeface="Arial" panose="020B0604020202020204" pitchFamily="34" charset="0"/>
                <a:cs typeface="Arial" panose="020B0604020202020204" pitchFamily="34" charset="0"/>
              </a:rPr>
              <a:t>are informed by the risk assessment above (see </a:t>
            </a:r>
            <a:r>
              <a:rPr lang="en-GB" sz="2000"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Meeting digital and technology standards in schools and colleges - Filtering and monitoring</a:t>
            </a:r>
            <a:r>
              <a:rPr lang="en-GB" sz="2000" dirty="0">
                <a:latin typeface="Arial" panose="020B0604020202020204" pitchFamily="34" charset="0"/>
                <a:cs typeface="Arial" panose="020B0604020202020204" pitchFamily="34" charset="0"/>
              </a:rPr>
              <a:t>)</a:t>
            </a:r>
            <a:endParaRPr lang="en-GB" sz="1950"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Ensuring </a:t>
            </a:r>
            <a:r>
              <a:rPr lang="en-GB" sz="1950" b="1" dirty="0">
                <a:solidFill>
                  <a:schemeClr val="bg2">
                    <a:lumMod val="10000"/>
                  </a:schemeClr>
                </a:solidFill>
                <a:latin typeface="Arial" panose="020B0604020202020204" pitchFamily="34" charset="0"/>
                <a:cs typeface="Arial" panose="020B0604020202020204" pitchFamily="34" charset="0"/>
              </a:rPr>
              <a:t>policies</a:t>
            </a:r>
            <a:r>
              <a:rPr lang="en-GB" sz="1950" dirty="0">
                <a:solidFill>
                  <a:schemeClr val="bg2">
                    <a:lumMod val="10000"/>
                  </a:schemeClr>
                </a:solidFill>
                <a:latin typeface="Arial" panose="020B0604020202020204" pitchFamily="34" charset="0"/>
                <a:cs typeface="Arial" panose="020B0604020202020204" pitchFamily="34" charset="0"/>
              </a:rPr>
              <a:t> outline how </a:t>
            </a:r>
            <a:r>
              <a:rPr lang="en-GB" sz="1950" b="0" i="0" dirty="0">
                <a:solidFill>
                  <a:srgbClr val="0B0C0C"/>
                </a:solidFill>
                <a:effectLst/>
                <a:latin typeface="Arial" panose="020B0604020202020204" pitchFamily="34" charset="0"/>
                <a:cs typeface="Arial" panose="020B0604020202020204" pitchFamily="34" charset="0"/>
              </a:rPr>
              <a:t>the setting safeguards learners who are susceptible to radicalisation into terrorism</a:t>
            </a:r>
            <a:r>
              <a:rPr lang="en-GB" sz="1950" dirty="0">
                <a:solidFill>
                  <a:schemeClr val="bg2">
                    <a:lumMod val="10000"/>
                  </a:schemeClr>
                </a:solidFill>
                <a:latin typeface="Arial" panose="020B0604020202020204" pitchFamily="34" charset="0"/>
                <a:cs typeface="Arial" panose="020B0604020202020204" pitchFamily="34" charset="0"/>
              </a:rPr>
              <a:t> and align with local safeguarding arrangements.</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Ensure </a:t>
            </a:r>
            <a:r>
              <a:rPr lang="en-GB" sz="1950" b="1" dirty="0">
                <a:solidFill>
                  <a:schemeClr val="bg2">
                    <a:lumMod val="10000"/>
                  </a:schemeClr>
                </a:solidFill>
                <a:latin typeface="Arial" panose="020B0604020202020204" pitchFamily="34" charset="0"/>
                <a:cs typeface="Arial" panose="020B0604020202020204" pitchFamily="34" charset="0"/>
              </a:rPr>
              <a:t>all staff are trained </a:t>
            </a:r>
            <a:r>
              <a:rPr lang="en-GB" sz="1950" dirty="0">
                <a:solidFill>
                  <a:schemeClr val="bg2">
                    <a:lumMod val="10000"/>
                  </a:schemeClr>
                </a:solidFill>
                <a:latin typeface="Arial" panose="020B0604020202020204" pitchFamily="34" charset="0"/>
                <a:cs typeface="Arial" panose="020B0604020202020204" pitchFamily="34" charset="0"/>
              </a:rPr>
              <a:t>to safeguard children who are susceptible to radicalisation into terrorism (concerns should be reported to the DSL). </a:t>
            </a:r>
          </a:p>
        </p:txBody>
      </p:sp>
      <p:sp>
        <p:nvSpPr>
          <p:cNvPr id="5" name="Slide Number Placeholder 4">
            <a:extLst>
              <a:ext uri="{FF2B5EF4-FFF2-40B4-BE49-F238E27FC236}">
                <a16:creationId xmlns:a16="http://schemas.microsoft.com/office/drawing/2014/main" id="{3917B7F9-8780-4E47-AF19-C46481839E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53CE5-F605-EF47-AC07-5BCA96F31111}" type="slidenum">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F778554-859F-8E4E-E9D9-D7464F9DDCC8}"/>
              </a:ext>
            </a:extLst>
          </p:cNvPr>
          <p:cNvSpPr/>
          <p:nvPr/>
        </p:nvSpPr>
        <p:spPr>
          <a:xfrm>
            <a:off x="0" y="1624868"/>
            <a:ext cx="12191999" cy="117159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Governing Bodies/Heads/Designated Safeguarding Leads/Prevent Leads should work to: </a:t>
            </a:r>
          </a:p>
          <a:p>
            <a:pPr algn="ctr"/>
            <a:r>
              <a:rPr lang="en-GB"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Prevent duty guidance: for England and Wales</a:t>
            </a:r>
            <a:endParaRPr lang="en-GB" dirty="0">
              <a:solidFill>
                <a:srgbClr val="7030A0"/>
              </a:solidFill>
              <a:latin typeface="Arial" panose="020B0604020202020204" pitchFamily="34" charset="0"/>
              <a:cs typeface="Arial" panose="020B0604020202020204" pitchFamily="34" charset="0"/>
            </a:endParaRPr>
          </a:p>
          <a:p>
            <a:pPr algn="ctr"/>
            <a:r>
              <a:rPr lang="en-GB"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The Prevent duty: safeguarding learners vulnerable to radicalisation</a:t>
            </a:r>
            <a:r>
              <a:rPr lang="en-GB" dirty="0">
                <a:solidFill>
                  <a:srgbClr val="7030A0"/>
                </a:solidFill>
                <a:latin typeface="Arial" panose="020B0604020202020204" pitchFamily="34" charset="0"/>
                <a:cs typeface="Arial" panose="020B0604020202020204" pitchFamily="34" charset="0"/>
              </a:rPr>
              <a:t>. </a:t>
            </a:r>
          </a:p>
          <a:p>
            <a:pPr algn="ctr"/>
            <a:r>
              <a:rPr lang="en-GB" dirty="0">
                <a:solidFill>
                  <a:schemeClr val="tx1"/>
                </a:solidFill>
                <a:latin typeface="Arial" panose="020B0604020202020204" pitchFamily="34" charset="0"/>
                <a:cs typeface="Arial" panose="020B0604020202020204" pitchFamily="34" charset="0"/>
              </a:rPr>
              <a:t>See also </a:t>
            </a:r>
            <a:r>
              <a:rPr lang="en-GB" dirty="0">
                <a:solidFill>
                  <a:srgbClr val="0563C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Regional Prevent education co-ordinators guidance</a:t>
            </a:r>
            <a:r>
              <a:rPr lang="en-GB" dirty="0">
                <a:solidFill>
                  <a:srgbClr val="0563C1"/>
                </a:solidFill>
                <a:latin typeface="Arial" panose="020B0604020202020204" pitchFamily="34" charset="0"/>
                <a:cs typeface="Arial" panose="020B0604020202020204" pitchFamily="34" charset="0"/>
              </a:rPr>
              <a:t> and sign up for </a:t>
            </a:r>
            <a:r>
              <a:rPr lang="en-GB" dirty="0">
                <a:solidFill>
                  <a:srgbClr val="0563C1"/>
                </a:solidFill>
                <a:latin typeface="Arial" panose="020B0604020202020204" pitchFamily="34" charset="0"/>
                <a:cs typeface="Arial" panose="020B0604020202020204" pitchFamily="34" charset="0"/>
                <a:hlinkClick r:id="rId8"/>
              </a:rPr>
              <a:t>Newsletter</a:t>
            </a:r>
            <a:endParaRPr lang="en-GB"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71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8B68FD-2E68-7C4E-92B0-FC15600893F0}"/>
              </a:ext>
            </a:extLst>
          </p:cNvPr>
          <p:cNvPicPr>
            <a:picLocks noChangeAspect="1"/>
          </p:cNvPicPr>
          <p:nvPr/>
        </p:nvPicPr>
        <p:blipFill>
          <a:blip r:embed="rId3"/>
          <a:stretch>
            <a:fillRect/>
          </a:stretch>
        </p:blipFill>
        <p:spPr>
          <a:xfrm>
            <a:off x="219456" y="204406"/>
            <a:ext cx="11859746" cy="6459558"/>
          </a:xfrm>
          <a:prstGeom prst="rect">
            <a:avLst/>
          </a:prstGeom>
        </p:spPr>
      </p:pic>
      <p:sp>
        <p:nvSpPr>
          <p:cNvPr id="23" name="Graphic 21">
            <a:extLst>
              <a:ext uri="{FF2B5EF4-FFF2-40B4-BE49-F238E27FC236}">
                <a16:creationId xmlns:a16="http://schemas.microsoft.com/office/drawing/2014/main" id="{A537C3AD-F2D5-8F49-8160-8F1B5A94B9B1}"/>
              </a:ext>
            </a:extLst>
          </p:cNvPr>
          <p:cNvSpPr/>
          <p:nvPr/>
        </p:nvSpPr>
        <p:spPr>
          <a:xfrm>
            <a:off x="2078018" y="679476"/>
            <a:ext cx="2838045" cy="1525345"/>
          </a:xfrm>
          <a:custGeom>
            <a:avLst/>
            <a:gdLst>
              <a:gd name="connsiteX0" fmla="*/ 2153058 w 4692629"/>
              <a:gd name="connsiteY0" fmla="*/ 2188633 h 2522116"/>
              <a:gd name="connsiteX1" fmla="*/ 124641 w 4692629"/>
              <a:gd name="connsiteY1" fmla="*/ 2513039 h 2522116"/>
              <a:gd name="connsiteX2" fmla="*/ 0 w 4692629"/>
              <a:gd name="connsiteY2" fmla="*/ 2406801 h 2522116"/>
              <a:gd name="connsiteX3" fmla="*/ 0 w 4692629"/>
              <a:gd name="connsiteY3" fmla="*/ 107503 h 2522116"/>
              <a:gd name="connsiteX4" fmla="*/ 107558 w 4692629"/>
              <a:gd name="connsiteY4" fmla="*/ 0 h 2522116"/>
              <a:gd name="connsiteX5" fmla="*/ 4274102 w 4692629"/>
              <a:gd name="connsiteY5" fmla="*/ 0 h 2522116"/>
              <a:gd name="connsiteX6" fmla="*/ 4378117 w 4692629"/>
              <a:gd name="connsiteY6" fmla="*/ 79805 h 2522116"/>
              <a:gd name="connsiteX7" fmla="*/ 4689023 w 4692629"/>
              <a:gd name="connsiteY7" fmla="*/ 1245010 h 2522116"/>
              <a:gd name="connsiteX8" fmla="*/ 4689023 w 4692629"/>
              <a:gd name="connsiteY8" fmla="*/ 1300406 h 2522116"/>
              <a:gd name="connsiteX9" fmla="*/ 4384444 w 4692629"/>
              <a:gd name="connsiteY9" fmla="*/ 2442214 h 2522116"/>
              <a:gd name="connsiteX10" fmla="*/ 4263473 w 4692629"/>
              <a:gd name="connsiteY10" fmla="*/ 2520754 h 2522116"/>
              <a:gd name="connsiteX11" fmla="*/ 2187224 w 4692629"/>
              <a:gd name="connsiteY11" fmla="*/ 2188760 h 2522116"/>
              <a:gd name="connsiteX12" fmla="*/ 2153058 w 4692629"/>
              <a:gd name="connsiteY12" fmla="*/ 2188633 h 252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629" h="2522116">
                <a:moveTo>
                  <a:pt x="2153058" y="2188633"/>
                </a:moveTo>
                <a:lnTo>
                  <a:pt x="124641" y="2513039"/>
                </a:lnTo>
                <a:cubicBezTo>
                  <a:pt x="59220" y="2523537"/>
                  <a:pt x="0" y="2473074"/>
                  <a:pt x="0" y="2406801"/>
                </a:cubicBezTo>
                <a:lnTo>
                  <a:pt x="0" y="107503"/>
                </a:lnTo>
                <a:cubicBezTo>
                  <a:pt x="0" y="48060"/>
                  <a:pt x="48211" y="0"/>
                  <a:pt x="107558" y="0"/>
                </a:cubicBezTo>
                <a:lnTo>
                  <a:pt x="4274102" y="0"/>
                </a:lnTo>
                <a:cubicBezTo>
                  <a:pt x="4322820" y="0"/>
                  <a:pt x="4365464" y="32757"/>
                  <a:pt x="4378117" y="79805"/>
                </a:cubicBezTo>
                <a:lnTo>
                  <a:pt x="4689023" y="1245010"/>
                </a:lnTo>
                <a:cubicBezTo>
                  <a:pt x="4693832" y="1263223"/>
                  <a:pt x="4693832" y="1282320"/>
                  <a:pt x="4689023" y="1300406"/>
                </a:cubicBezTo>
                <a:lnTo>
                  <a:pt x="4384444" y="2442214"/>
                </a:lnTo>
                <a:cubicBezTo>
                  <a:pt x="4370272" y="2495459"/>
                  <a:pt x="4318011" y="2529481"/>
                  <a:pt x="4263473" y="2520754"/>
                </a:cubicBezTo>
                <a:lnTo>
                  <a:pt x="2187224" y="2188760"/>
                </a:lnTo>
                <a:cubicBezTo>
                  <a:pt x="2175835" y="2186863"/>
                  <a:pt x="2164320" y="2186863"/>
                  <a:pt x="2153058" y="2188633"/>
                </a:cubicBezTo>
                <a:close/>
              </a:path>
            </a:pathLst>
          </a:custGeom>
          <a:solidFill>
            <a:srgbClr val="FFFFFF"/>
          </a:solidFill>
          <a:ln w="63500" cap="flat">
            <a:solidFill>
              <a:srgbClr val="0087CA"/>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4" name="Graphic 21">
            <a:extLst>
              <a:ext uri="{FF2B5EF4-FFF2-40B4-BE49-F238E27FC236}">
                <a16:creationId xmlns:a16="http://schemas.microsoft.com/office/drawing/2014/main" id="{A537C3AD-F2D5-8F49-8160-8F1B5A94B9B1}"/>
              </a:ext>
            </a:extLst>
          </p:cNvPr>
          <p:cNvSpPr/>
          <p:nvPr/>
        </p:nvSpPr>
        <p:spPr>
          <a:xfrm>
            <a:off x="7516376" y="685672"/>
            <a:ext cx="2597608" cy="1754871"/>
          </a:xfrm>
          <a:custGeom>
            <a:avLst/>
            <a:gdLst>
              <a:gd name="connsiteX0" fmla="*/ 3635 w 4295072"/>
              <a:gd name="connsiteY0" fmla="*/ 2443731 h 2901630"/>
              <a:gd name="connsiteX1" fmla="*/ 308720 w 4295072"/>
              <a:gd name="connsiteY1" fmla="*/ 1300406 h 2901630"/>
              <a:gd name="connsiteX2" fmla="*/ 308720 w 4295072"/>
              <a:gd name="connsiteY2" fmla="*/ 1245010 h 2901630"/>
              <a:gd name="connsiteX3" fmla="*/ 12618 w 4295072"/>
              <a:gd name="connsiteY3" fmla="*/ 135327 h 2901630"/>
              <a:gd name="connsiteX4" fmla="*/ 116634 w 4295072"/>
              <a:gd name="connsiteY4" fmla="*/ 0 h 2901630"/>
              <a:gd name="connsiteX5" fmla="*/ 4187514 w 4295072"/>
              <a:gd name="connsiteY5" fmla="*/ 0 h 2901630"/>
              <a:gd name="connsiteX6" fmla="*/ 4295072 w 4295072"/>
              <a:gd name="connsiteY6" fmla="*/ 107503 h 2901630"/>
              <a:gd name="connsiteX7" fmla="*/ 4295072 w 4295072"/>
              <a:gd name="connsiteY7" fmla="*/ 2464220 h 2901630"/>
              <a:gd name="connsiteX8" fmla="*/ 4204470 w 4295072"/>
              <a:gd name="connsiteY8" fmla="*/ 2570458 h 2901630"/>
              <a:gd name="connsiteX9" fmla="*/ 2142014 w 4295072"/>
              <a:gd name="connsiteY9" fmla="*/ 2900303 h 2901630"/>
              <a:gd name="connsiteX10" fmla="*/ 2107975 w 4295072"/>
              <a:gd name="connsiteY10" fmla="*/ 2900303 h 2901630"/>
              <a:gd name="connsiteX11" fmla="*/ 90567 w 4295072"/>
              <a:gd name="connsiteY11" fmla="*/ 2577667 h 2901630"/>
              <a:gd name="connsiteX12" fmla="*/ 3635 w 4295072"/>
              <a:gd name="connsiteY12" fmla="*/ 2443731 h 29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072" h="2901630">
                <a:moveTo>
                  <a:pt x="3635" y="2443731"/>
                </a:moveTo>
                <a:lnTo>
                  <a:pt x="308720" y="1300406"/>
                </a:lnTo>
                <a:cubicBezTo>
                  <a:pt x="313528" y="1282194"/>
                  <a:pt x="313528" y="1263096"/>
                  <a:pt x="308720" y="1245010"/>
                </a:cubicBezTo>
                <a:lnTo>
                  <a:pt x="12618" y="135327"/>
                </a:lnTo>
                <a:cubicBezTo>
                  <a:pt x="-5603" y="67031"/>
                  <a:pt x="45898" y="0"/>
                  <a:pt x="116634" y="0"/>
                </a:cubicBezTo>
                <a:lnTo>
                  <a:pt x="4187514" y="0"/>
                </a:lnTo>
                <a:cubicBezTo>
                  <a:pt x="4246988" y="0"/>
                  <a:pt x="4295072" y="48187"/>
                  <a:pt x="4295072" y="107503"/>
                </a:cubicBezTo>
                <a:lnTo>
                  <a:pt x="4295072" y="2464220"/>
                </a:lnTo>
                <a:cubicBezTo>
                  <a:pt x="4295072" y="2517087"/>
                  <a:pt x="4256731" y="2562111"/>
                  <a:pt x="4204470" y="2570458"/>
                </a:cubicBezTo>
                <a:lnTo>
                  <a:pt x="2142014" y="2900303"/>
                </a:lnTo>
                <a:cubicBezTo>
                  <a:pt x="2130752" y="2902073"/>
                  <a:pt x="2119238" y="2902073"/>
                  <a:pt x="2107975" y="2900303"/>
                </a:cubicBezTo>
                <a:lnTo>
                  <a:pt x="90567" y="2577667"/>
                </a:lnTo>
                <a:cubicBezTo>
                  <a:pt x="27677" y="2567550"/>
                  <a:pt x="-12689" y="2505198"/>
                  <a:pt x="3635" y="2443731"/>
                </a:cubicBezTo>
                <a:close/>
              </a:path>
            </a:pathLst>
          </a:custGeom>
          <a:solidFill>
            <a:srgbClr val="FFFFFF"/>
          </a:solidFill>
          <a:ln w="63500" cap="flat">
            <a:solidFill>
              <a:srgbClr val="7AB929"/>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5" name="Graphic 21">
            <a:extLst>
              <a:ext uri="{FF2B5EF4-FFF2-40B4-BE49-F238E27FC236}">
                <a16:creationId xmlns:a16="http://schemas.microsoft.com/office/drawing/2014/main" id="{A537C3AD-F2D5-8F49-8160-8F1B5A94B9B1}"/>
              </a:ext>
            </a:extLst>
          </p:cNvPr>
          <p:cNvSpPr/>
          <p:nvPr/>
        </p:nvSpPr>
        <p:spPr>
          <a:xfrm>
            <a:off x="2065796" y="2096337"/>
            <a:ext cx="2624873" cy="1736204"/>
          </a:xfrm>
          <a:custGeom>
            <a:avLst/>
            <a:gdLst>
              <a:gd name="connsiteX0" fmla="*/ 2153058 w 4340155"/>
              <a:gd name="connsiteY0" fmla="*/ 2544974 h 2870765"/>
              <a:gd name="connsiteX1" fmla="*/ 124641 w 4340155"/>
              <a:gd name="connsiteY1" fmla="*/ 2869380 h 2870765"/>
              <a:gd name="connsiteX2" fmla="*/ 0 w 4340155"/>
              <a:gd name="connsiteY2" fmla="*/ 2763142 h 2870765"/>
              <a:gd name="connsiteX3" fmla="*/ 0 w 4340155"/>
              <a:gd name="connsiteY3" fmla="*/ 437411 h 2870765"/>
              <a:gd name="connsiteX4" fmla="*/ 90602 w 4340155"/>
              <a:gd name="connsiteY4" fmla="*/ 331172 h 2870765"/>
              <a:gd name="connsiteX5" fmla="*/ 2153058 w 4340155"/>
              <a:gd name="connsiteY5" fmla="*/ 1328 h 2870765"/>
              <a:gd name="connsiteX6" fmla="*/ 2187097 w 4340155"/>
              <a:gd name="connsiteY6" fmla="*/ 1328 h 2870765"/>
              <a:gd name="connsiteX7" fmla="*/ 4249554 w 4340155"/>
              <a:gd name="connsiteY7" fmla="*/ 331172 h 2870765"/>
              <a:gd name="connsiteX8" fmla="*/ 4340156 w 4340155"/>
              <a:gd name="connsiteY8" fmla="*/ 437411 h 2870765"/>
              <a:gd name="connsiteX9" fmla="*/ 4340156 w 4340155"/>
              <a:gd name="connsiteY9" fmla="*/ 2763142 h 2870765"/>
              <a:gd name="connsiteX10" fmla="*/ 4215515 w 4340155"/>
              <a:gd name="connsiteY10" fmla="*/ 2869380 h 2870765"/>
              <a:gd name="connsiteX11" fmla="*/ 2186971 w 4340155"/>
              <a:gd name="connsiteY11" fmla="*/ 2544974 h 2870765"/>
              <a:gd name="connsiteX12" fmla="*/ 2153058 w 4340155"/>
              <a:gd name="connsiteY12" fmla="*/ 2544974 h 28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0155" h="2870765">
                <a:moveTo>
                  <a:pt x="2153058" y="2544974"/>
                </a:moveTo>
                <a:lnTo>
                  <a:pt x="124641" y="2869380"/>
                </a:lnTo>
                <a:cubicBezTo>
                  <a:pt x="59220" y="2879877"/>
                  <a:pt x="0" y="2829414"/>
                  <a:pt x="0" y="2763142"/>
                </a:cubicBezTo>
                <a:lnTo>
                  <a:pt x="0" y="437411"/>
                </a:lnTo>
                <a:cubicBezTo>
                  <a:pt x="0" y="384545"/>
                  <a:pt x="38341" y="339520"/>
                  <a:pt x="90602" y="331172"/>
                </a:cubicBezTo>
                <a:lnTo>
                  <a:pt x="2153058" y="1328"/>
                </a:lnTo>
                <a:cubicBezTo>
                  <a:pt x="2164320" y="-443"/>
                  <a:pt x="2175835" y="-443"/>
                  <a:pt x="2187097" y="1328"/>
                </a:cubicBezTo>
                <a:lnTo>
                  <a:pt x="4249554" y="331172"/>
                </a:lnTo>
                <a:cubicBezTo>
                  <a:pt x="4301814" y="339520"/>
                  <a:pt x="4340156" y="384545"/>
                  <a:pt x="4340156" y="437411"/>
                </a:cubicBezTo>
                <a:lnTo>
                  <a:pt x="4340156" y="2763142"/>
                </a:lnTo>
                <a:cubicBezTo>
                  <a:pt x="4340156" y="2829288"/>
                  <a:pt x="4280936" y="2879751"/>
                  <a:pt x="4215515" y="2869380"/>
                </a:cubicBezTo>
                <a:lnTo>
                  <a:pt x="2186971" y="2544974"/>
                </a:lnTo>
                <a:cubicBezTo>
                  <a:pt x="2175835" y="2543077"/>
                  <a:pt x="2164320" y="2543077"/>
                  <a:pt x="2153058" y="2544974"/>
                </a:cubicBezTo>
                <a:close/>
              </a:path>
            </a:pathLst>
          </a:custGeom>
          <a:solidFill>
            <a:srgbClr val="FFFFFF"/>
          </a:solidFill>
          <a:ln w="63500" cap="flat">
            <a:solidFill>
              <a:srgbClr val="1A2B68"/>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6" name="Graphic 21">
            <a:extLst>
              <a:ext uri="{FF2B5EF4-FFF2-40B4-BE49-F238E27FC236}">
                <a16:creationId xmlns:a16="http://schemas.microsoft.com/office/drawing/2014/main" id="{A537C3AD-F2D5-8F49-8160-8F1B5A94B9B1}"/>
              </a:ext>
            </a:extLst>
          </p:cNvPr>
          <p:cNvSpPr/>
          <p:nvPr/>
        </p:nvSpPr>
        <p:spPr>
          <a:xfrm>
            <a:off x="7489110" y="2330439"/>
            <a:ext cx="2625026" cy="1736204"/>
          </a:xfrm>
          <a:custGeom>
            <a:avLst/>
            <a:gdLst>
              <a:gd name="connsiteX0" fmla="*/ 0 w 4340408"/>
              <a:gd name="connsiteY0" fmla="*/ 2433355 h 2870765"/>
              <a:gd name="connsiteX1" fmla="*/ 0 w 4340408"/>
              <a:gd name="connsiteY1" fmla="*/ 107624 h 2870765"/>
              <a:gd name="connsiteX2" fmla="*/ 124641 w 4340408"/>
              <a:gd name="connsiteY2" fmla="*/ 1386 h 2870765"/>
              <a:gd name="connsiteX3" fmla="*/ 2153185 w 4340408"/>
              <a:gd name="connsiteY3" fmla="*/ 325792 h 2870765"/>
              <a:gd name="connsiteX4" fmla="*/ 2187224 w 4340408"/>
              <a:gd name="connsiteY4" fmla="*/ 325792 h 2870765"/>
              <a:gd name="connsiteX5" fmla="*/ 4215768 w 4340408"/>
              <a:gd name="connsiteY5" fmla="*/ 1386 h 2870765"/>
              <a:gd name="connsiteX6" fmla="*/ 4340409 w 4340408"/>
              <a:gd name="connsiteY6" fmla="*/ 107624 h 2870765"/>
              <a:gd name="connsiteX7" fmla="*/ 4340409 w 4340408"/>
              <a:gd name="connsiteY7" fmla="*/ 2433355 h 2870765"/>
              <a:gd name="connsiteX8" fmla="*/ 4249807 w 4340408"/>
              <a:gd name="connsiteY8" fmla="*/ 2539594 h 2870765"/>
              <a:gd name="connsiteX9" fmla="*/ 2187350 w 4340408"/>
              <a:gd name="connsiteY9" fmla="*/ 2869438 h 2870765"/>
              <a:gd name="connsiteX10" fmla="*/ 2153312 w 4340408"/>
              <a:gd name="connsiteY10" fmla="*/ 2869438 h 2870765"/>
              <a:gd name="connsiteX11" fmla="*/ 90602 w 4340408"/>
              <a:gd name="connsiteY11" fmla="*/ 2539594 h 2870765"/>
              <a:gd name="connsiteX12" fmla="*/ 0 w 4340408"/>
              <a:gd name="connsiteY12" fmla="*/ 2433355 h 28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0408" h="2870765">
                <a:moveTo>
                  <a:pt x="0" y="2433355"/>
                </a:moveTo>
                <a:lnTo>
                  <a:pt x="0" y="107624"/>
                </a:lnTo>
                <a:cubicBezTo>
                  <a:pt x="0" y="41478"/>
                  <a:pt x="59220" y="-8985"/>
                  <a:pt x="124641" y="1386"/>
                </a:cubicBezTo>
                <a:lnTo>
                  <a:pt x="2153185" y="325792"/>
                </a:lnTo>
                <a:cubicBezTo>
                  <a:pt x="2164447" y="327562"/>
                  <a:pt x="2175962" y="327562"/>
                  <a:pt x="2187224" y="325792"/>
                </a:cubicBezTo>
                <a:lnTo>
                  <a:pt x="4215768" y="1386"/>
                </a:lnTo>
                <a:cubicBezTo>
                  <a:pt x="4281188" y="-9111"/>
                  <a:pt x="4340409" y="41352"/>
                  <a:pt x="4340409" y="107624"/>
                </a:cubicBezTo>
                <a:lnTo>
                  <a:pt x="4340409" y="2433355"/>
                </a:lnTo>
                <a:cubicBezTo>
                  <a:pt x="4340409" y="2486222"/>
                  <a:pt x="4302067" y="2531246"/>
                  <a:pt x="4249807" y="2539594"/>
                </a:cubicBezTo>
                <a:lnTo>
                  <a:pt x="2187350" y="2869438"/>
                </a:lnTo>
                <a:cubicBezTo>
                  <a:pt x="2176089" y="2871209"/>
                  <a:pt x="2164573" y="2871209"/>
                  <a:pt x="2153312" y="2869438"/>
                </a:cubicBezTo>
                <a:lnTo>
                  <a:pt x="90602" y="2539594"/>
                </a:lnTo>
                <a:cubicBezTo>
                  <a:pt x="38468" y="2531246"/>
                  <a:pt x="0" y="2486222"/>
                  <a:pt x="0" y="2433355"/>
                </a:cubicBezTo>
                <a:close/>
              </a:path>
            </a:pathLst>
          </a:custGeom>
          <a:solidFill>
            <a:srgbClr val="FFFFFF"/>
          </a:solidFill>
          <a:ln w="63500" cap="flat">
            <a:solidFill>
              <a:srgbClr val="FBBA00"/>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7" name="Graphic 21">
            <a:extLst>
              <a:ext uri="{FF2B5EF4-FFF2-40B4-BE49-F238E27FC236}">
                <a16:creationId xmlns:a16="http://schemas.microsoft.com/office/drawing/2014/main" id="{A537C3AD-F2D5-8F49-8160-8F1B5A94B9B1}"/>
              </a:ext>
            </a:extLst>
          </p:cNvPr>
          <p:cNvSpPr/>
          <p:nvPr/>
        </p:nvSpPr>
        <p:spPr>
          <a:xfrm>
            <a:off x="2065796" y="3722515"/>
            <a:ext cx="2597637" cy="1754871"/>
          </a:xfrm>
          <a:custGeom>
            <a:avLst/>
            <a:gdLst>
              <a:gd name="connsiteX0" fmla="*/ 0 w 4295121"/>
              <a:gd name="connsiteY0" fmla="*/ 2794128 h 2901630"/>
              <a:gd name="connsiteX1" fmla="*/ 0 w 4295121"/>
              <a:gd name="connsiteY1" fmla="*/ 437411 h 2901630"/>
              <a:gd name="connsiteX2" fmla="*/ 90602 w 4295121"/>
              <a:gd name="connsiteY2" fmla="*/ 331172 h 2901630"/>
              <a:gd name="connsiteX3" fmla="*/ 2153058 w 4295121"/>
              <a:gd name="connsiteY3" fmla="*/ 1328 h 2901630"/>
              <a:gd name="connsiteX4" fmla="*/ 2187097 w 4295121"/>
              <a:gd name="connsiteY4" fmla="*/ 1328 h 2901630"/>
              <a:gd name="connsiteX5" fmla="*/ 4204506 w 4295121"/>
              <a:gd name="connsiteY5" fmla="*/ 323964 h 2901630"/>
              <a:gd name="connsiteX6" fmla="*/ 4291438 w 4295121"/>
              <a:gd name="connsiteY6" fmla="*/ 457899 h 2901630"/>
              <a:gd name="connsiteX7" fmla="*/ 3986353 w 4295121"/>
              <a:gd name="connsiteY7" fmla="*/ 1601225 h 2901630"/>
              <a:gd name="connsiteX8" fmla="*/ 3986353 w 4295121"/>
              <a:gd name="connsiteY8" fmla="*/ 1656620 h 2901630"/>
              <a:gd name="connsiteX9" fmla="*/ 4282454 w 4295121"/>
              <a:gd name="connsiteY9" fmla="*/ 2766304 h 2901630"/>
              <a:gd name="connsiteX10" fmla="*/ 4178439 w 4295121"/>
              <a:gd name="connsiteY10" fmla="*/ 2901631 h 2901630"/>
              <a:gd name="connsiteX11" fmla="*/ 107558 w 4295121"/>
              <a:gd name="connsiteY11" fmla="*/ 2901631 h 2901630"/>
              <a:gd name="connsiteX12" fmla="*/ 0 w 4295121"/>
              <a:gd name="connsiteY12" fmla="*/ 2794128 h 29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121" h="2901630">
                <a:moveTo>
                  <a:pt x="0" y="2794128"/>
                </a:moveTo>
                <a:lnTo>
                  <a:pt x="0" y="437411"/>
                </a:lnTo>
                <a:cubicBezTo>
                  <a:pt x="0" y="384544"/>
                  <a:pt x="38341" y="339520"/>
                  <a:pt x="90602" y="331172"/>
                </a:cubicBezTo>
                <a:lnTo>
                  <a:pt x="2153058" y="1328"/>
                </a:lnTo>
                <a:cubicBezTo>
                  <a:pt x="2164320" y="-443"/>
                  <a:pt x="2175835" y="-443"/>
                  <a:pt x="2187097" y="1328"/>
                </a:cubicBezTo>
                <a:lnTo>
                  <a:pt x="4204506" y="323964"/>
                </a:lnTo>
                <a:cubicBezTo>
                  <a:pt x="4267523" y="334081"/>
                  <a:pt x="4307889" y="396307"/>
                  <a:pt x="4291438" y="457899"/>
                </a:cubicBezTo>
                <a:lnTo>
                  <a:pt x="3986353" y="1601225"/>
                </a:lnTo>
                <a:cubicBezTo>
                  <a:pt x="3981545" y="1619437"/>
                  <a:pt x="3981545" y="1638535"/>
                  <a:pt x="3986353" y="1656620"/>
                </a:cubicBezTo>
                <a:lnTo>
                  <a:pt x="4282454" y="2766304"/>
                </a:lnTo>
                <a:cubicBezTo>
                  <a:pt x="4300676" y="2834600"/>
                  <a:pt x="4249174" y="2901631"/>
                  <a:pt x="4178439" y="2901631"/>
                </a:cubicBezTo>
                <a:lnTo>
                  <a:pt x="107558" y="2901631"/>
                </a:lnTo>
                <a:cubicBezTo>
                  <a:pt x="48211" y="2901631"/>
                  <a:pt x="0" y="2853444"/>
                  <a:pt x="0" y="2794128"/>
                </a:cubicBezTo>
                <a:close/>
              </a:path>
            </a:pathLst>
          </a:custGeom>
          <a:solidFill>
            <a:srgbClr val="FFFFFF"/>
          </a:solidFill>
          <a:ln w="63500" cap="flat">
            <a:solidFill>
              <a:srgbClr val="5C4D9B"/>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8" name="Graphic 21">
            <a:extLst>
              <a:ext uri="{FF2B5EF4-FFF2-40B4-BE49-F238E27FC236}">
                <a16:creationId xmlns:a16="http://schemas.microsoft.com/office/drawing/2014/main" id="{A537C3AD-F2D5-8F49-8160-8F1B5A94B9B1}"/>
              </a:ext>
            </a:extLst>
          </p:cNvPr>
          <p:cNvSpPr/>
          <p:nvPr/>
        </p:nvSpPr>
        <p:spPr>
          <a:xfrm>
            <a:off x="4564281" y="3937949"/>
            <a:ext cx="2805382" cy="1539437"/>
          </a:xfrm>
          <a:custGeom>
            <a:avLst/>
            <a:gdLst>
              <a:gd name="connsiteX0" fmla="*/ 314512 w 4638621"/>
              <a:gd name="connsiteY0" fmla="*/ 2465612 h 2545416"/>
              <a:gd name="connsiteX1" fmla="*/ 3606 w 4638621"/>
              <a:gd name="connsiteY1" fmla="*/ 1300406 h 2545416"/>
              <a:gd name="connsiteX2" fmla="*/ 3606 w 4638621"/>
              <a:gd name="connsiteY2" fmla="*/ 1245011 h 2545416"/>
              <a:gd name="connsiteX3" fmla="*/ 314512 w 4638621"/>
              <a:gd name="connsiteY3" fmla="*/ 79805 h 2545416"/>
              <a:gd name="connsiteX4" fmla="*/ 418527 w 4638621"/>
              <a:gd name="connsiteY4" fmla="*/ 0 h 2545416"/>
              <a:gd name="connsiteX5" fmla="*/ 4530913 w 4638621"/>
              <a:gd name="connsiteY5" fmla="*/ 0 h 2545416"/>
              <a:gd name="connsiteX6" fmla="*/ 4634928 w 4638621"/>
              <a:gd name="connsiteY6" fmla="*/ 135327 h 2545416"/>
              <a:gd name="connsiteX7" fmla="*/ 4338827 w 4638621"/>
              <a:gd name="connsiteY7" fmla="*/ 1245011 h 2545416"/>
              <a:gd name="connsiteX8" fmla="*/ 4338827 w 4638621"/>
              <a:gd name="connsiteY8" fmla="*/ 1300406 h 2545416"/>
              <a:gd name="connsiteX9" fmla="*/ 4634928 w 4638621"/>
              <a:gd name="connsiteY9" fmla="*/ 2410089 h 2545416"/>
              <a:gd name="connsiteX10" fmla="*/ 4530913 w 4638621"/>
              <a:gd name="connsiteY10" fmla="*/ 2545417 h 2545416"/>
              <a:gd name="connsiteX11" fmla="*/ 418527 w 4638621"/>
              <a:gd name="connsiteY11" fmla="*/ 2545417 h 2545416"/>
              <a:gd name="connsiteX12" fmla="*/ 314512 w 4638621"/>
              <a:gd name="connsiteY12" fmla="*/ 2465612 h 25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8621" h="2545416">
                <a:moveTo>
                  <a:pt x="314512" y="2465612"/>
                </a:moveTo>
                <a:lnTo>
                  <a:pt x="3606" y="1300406"/>
                </a:lnTo>
                <a:cubicBezTo>
                  <a:pt x="-1202" y="1282194"/>
                  <a:pt x="-1202" y="1263096"/>
                  <a:pt x="3606" y="1245011"/>
                </a:cubicBezTo>
                <a:lnTo>
                  <a:pt x="314512" y="79805"/>
                </a:lnTo>
                <a:cubicBezTo>
                  <a:pt x="327040" y="32757"/>
                  <a:pt x="369684" y="0"/>
                  <a:pt x="418527" y="0"/>
                </a:cubicBezTo>
                <a:lnTo>
                  <a:pt x="4530913" y="0"/>
                </a:lnTo>
                <a:cubicBezTo>
                  <a:pt x="4601649" y="0"/>
                  <a:pt x="4653150" y="67031"/>
                  <a:pt x="4634928" y="135327"/>
                </a:cubicBezTo>
                <a:lnTo>
                  <a:pt x="4338827" y="1245011"/>
                </a:lnTo>
                <a:cubicBezTo>
                  <a:pt x="4334019" y="1263223"/>
                  <a:pt x="4334019" y="1282321"/>
                  <a:pt x="4338827" y="1300406"/>
                </a:cubicBezTo>
                <a:lnTo>
                  <a:pt x="4634928" y="2410089"/>
                </a:lnTo>
                <a:cubicBezTo>
                  <a:pt x="4653150" y="2478386"/>
                  <a:pt x="4601649" y="2545417"/>
                  <a:pt x="4530913" y="2545417"/>
                </a:cubicBezTo>
                <a:lnTo>
                  <a:pt x="418527" y="2545417"/>
                </a:lnTo>
                <a:cubicBezTo>
                  <a:pt x="369810" y="2545417"/>
                  <a:pt x="327166" y="2512660"/>
                  <a:pt x="314512" y="2465612"/>
                </a:cubicBezTo>
                <a:close/>
              </a:path>
            </a:pathLst>
          </a:custGeom>
          <a:solidFill>
            <a:srgbClr val="FFFFFF"/>
          </a:solidFill>
          <a:ln w="63500" cap="flat">
            <a:solidFill>
              <a:srgbClr val="E6007E"/>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9" name="Graphic 21">
            <a:extLst>
              <a:ext uri="{FF2B5EF4-FFF2-40B4-BE49-F238E27FC236}">
                <a16:creationId xmlns:a16="http://schemas.microsoft.com/office/drawing/2014/main" id="{A537C3AD-F2D5-8F49-8160-8F1B5A94B9B1}"/>
              </a:ext>
            </a:extLst>
          </p:cNvPr>
          <p:cNvSpPr/>
          <p:nvPr/>
        </p:nvSpPr>
        <p:spPr>
          <a:xfrm>
            <a:off x="4816852" y="679477"/>
            <a:ext cx="2805381" cy="1539437"/>
          </a:xfrm>
          <a:custGeom>
            <a:avLst/>
            <a:gdLst>
              <a:gd name="connsiteX0" fmla="*/ 4324109 w 4638620"/>
              <a:gd name="connsiteY0" fmla="*/ 79805 h 2545416"/>
              <a:gd name="connsiteX1" fmla="*/ 4635014 w 4638620"/>
              <a:gd name="connsiteY1" fmla="*/ 1245010 h 2545416"/>
              <a:gd name="connsiteX2" fmla="*/ 4635014 w 4638620"/>
              <a:gd name="connsiteY2" fmla="*/ 1300406 h 2545416"/>
              <a:gd name="connsiteX3" fmla="*/ 4324109 w 4638620"/>
              <a:gd name="connsiteY3" fmla="*/ 2465612 h 2545416"/>
              <a:gd name="connsiteX4" fmla="*/ 4220094 w 4638620"/>
              <a:gd name="connsiteY4" fmla="*/ 2545417 h 2545416"/>
              <a:gd name="connsiteX5" fmla="*/ 107708 w 4638620"/>
              <a:gd name="connsiteY5" fmla="*/ 2545417 h 2545416"/>
              <a:gd name="connsiteX6" fmla="*/ 3693 w 4638620"/>
              <a:gd name="connsiteY6" fmla="*/ 2410089 h 2545416"/>
              <a:gd name="connsiteX7" fmla="*/ 299794 w 4638620"/>
              <a:gd name="connsiteY7" fmla="*/ 1300406 h 2545416"/>
              <a:gd name="connsiteX8" fmla="*/ 299794 w 4638620"/>
              <a:gd name="connsiteY8" fmla="*/ 1245010 h 2545416"/>
              <a:gd name="connsiteX9" fmla="*/ 3693 w 4638620"/>
              <a:gd name="connsiteY9" fmla="*/ 135327 h 2545416"/>
              <a:gd name="connsiteX10" fmla="*/ 107708 w 4638620"/>
              <a:gd name="connsiteY10" fmla="*/ 0 h 2545416"/>
              <a:gd name="connsiteX11" fmla="*/ 4220094 w 4638620"/>
              <a:gd name="connsiteY11" fmla="*/ 0 h 2545416"/>
              <a:gd name="connsiteX12" fmla="*/ 4324109 w 4638620"/>
              <a:gd name="connsiteY12" fmla="*/ 79805 h 25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8620" h="2545416">
                <a:moveTo>
                  <a:pt x="4324109" y="79805"/>
                </a:moveTo>
                <a:lnTo>
                  <a:pt x="4635014" y="1245010"/>
                </a:lnTo>
                <a:cubicBezTo>
                  <a:pt x="4639823" y="1263223"/>
                  <a:pt x="4639823" y="1282320"/>
                  <a:pt x="4635014" y="1300406"/>
                </a:cubicBezTo>
                <a:lnTo>
                  <a:pt x="4324109" y="2465612"/>
                </a:lnTo>
                <a:cubicBezTo>
                  <a:pt x="4311581" y="2512660"/>
                  <a:pt x="4268937" y="2545417"/>
                  <a:pt x="4220094" y="2545417"/>
                </a:cubicBezTo>
                <a:lnTo>
                  <a:pt x="107708" y="2545417"/>
                </a:lnTo>
                <a:cubicBezTo>
                  <a:pt x="36973" y="2545417"/>
                  <a:pt x="-14529" y="2478385"/>
                  <a:pt x="3693" y="2410089"/>
                </a:cubicBezTo>
                <a:lnTo>
                  <a:pt x="299794" y="1300406"/>
                </a:lnTo>
                <a:cubicBezTo>
                  <a:pt x="304602" y="1282194"/>
                  <a:pt x="304602" y="1263096"/>
                  <a:pt x="299794" y="1245010"/>
                </a:cubicBezTo>
                <a:lnTo>
                  <a:pt x="3693" y="135327"/>
                </a:lnTo>
                <a:cubicBezTo>
                  <a:pt x="-14529" y="67031"/>
                  <a:pt x="36973" y="0"/>
                  <a:pt x="107708" y="0"/>
                </a:cubicBezTo>
                <a:lnTo>
                  <a:pt x="4220094" y="0"/>
                </a:lnTo>
                <a:cubicBezTo>
                  <a:pt x="4268812" y="0"/>
                  <a:pt x="4311581" y="32757"/>
                  <a:pt x="4324109" y="79805"/>
                </a:cubicBezTo>
                <a:close/>
              </a:path>
            </a:pathLst>
          </a:custGeom>
          <a:solidFill>
            <a:srgbClr val="FFFFFF"/>
          </a:solidFill>
          <a:ln w="63500" cap="flat">
            <a:solidFill>
              <a:srgbClr val="008C9D"/>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50" name="Graphic 21">
            <a:extLst>
              <a:ext uri="{FF2B5EF4-FFF2-40B4-BE49-F238E27FC236}">
                <a16:creationId xmlns:a16="http://schemas.microsoft.com/office/drawing/2014/main" id="{A537C3AD-F2D5-8F49-8160-8F1B5A94B9B1}"/>
              </a:ext>
            </a:extLst>
          </p:cNvPr>
          <p:cNvSpPr/>
          <p:nvPr/>
        </p:nvSpPr>
        <p:spPr>
          <a:xfrm>
            <a:off x="7288161" y="3952041"/>
            <a:ext cx="2838045" cy="1525269"/>
          </a:xfrm>
          <a:custGeom>
            <a:avLst/>
            <a:gdLst>
              <a:gd name="connsiteX0" fmla="*/ 314512 w 4692629"/>
              <a:gd name="connsiteY0" fmla="*/ 2442311 h 2521990"/>
              <a:gd name="connsiteX1" fmla="*/ 3606 w 4692629"/>
              <a:gd name="connsiteY1" fmla="*/ 1277106 h 2521990"/>
              <a:gd name="connsiteX2" fmla="*/ 3606 w 4692629"/>
              <a:gd name="connsiteY2" fmla="*/ 1221710 h 2521990"/>
              <a:gd name="connsiteX3" fmla="*/ 308312 w 4692629"/>
              <a:gd name="connsiteY3" fmla="*/ 79903 h 2521990"/>
              <a:gd name="connsiteX4" fmla="*/ 429283 w 4692629"/>
              <a:gd name="connsiteY4" fmla="*/ 1362 h 2521990"/>
              <a:gd name="connsiteX5" fmla="*/ 2505533 w 4692629"/>
              <a:gd name="connsiteY5" fmla="*/ 333357 h 2521990"/>
              <a:gd name="connsiteX6" fmla="*/ 2539572 w 4692629"/>
              <a:gd name="connsiteY6" fmla="*/ 333357 h 2521990"/>
              <a:gd name="connsiteX7" fmla="*/ 4567989 w 4692629"/>
              <a:gd name="connsiteY7" fmla="*/ 8950 h 2521990"/>
              <a:gd name="connsiteX8" fmla="*/ 4692630 w 4692629"/>
              <a:gd name="connsiteY8" fmla="*/ 115189 h 2521990"/>
              <a:gd name="connsiteX9" fmla="*/ 4692630 w 4692629"/>
              <a:gd name="connsiteY9" fmla="*/ 2414487 h 2521990"/>
              <a:gd name="connsiteX10" fmla="*/ 4585072 w 4692629"/>
              <a:gd name="connsiteY10" fmla="*/ 2521990 h 2521990"/>
              <a:gd name="connsiteX11" fmla="*/ 418528 w 4692629"/>
              <a:gd name="connsiteY11" fmla="*/ 2521990 h 2521990"/>
              <a:gd name="connsiteX12" fmla="*/ 314512 w 4692629"/>
              <a:gd name="connsiteY12" fmla="*/ 2442311 h 25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629" h="2521990">
                <a:moveTo>
                  <a:pt x="314512" y="2442311"/>
                </a:moveTo>
                <a:lnTo>
                  <a:pt x="3606" y="1277106"/>
                </a:lnTo>
                <a:cubicBezTo>
                  <a:pt x="-1202" y="1258894"/>
                  <a:pt x="-1202" y="1239796"/>
                  <a:pt x="3606" y="1221710"/>
                </a:cubicBezTo>
                <a:lnTo>
                  <a:pt x="308312" y="79903"/>
                </a:lnTo>
                <a:cubicBezTo>
                  <a:pt x="322484" y="26657"/>
                  <a:pt x="374745" y="-7364"/>
                  <a:pt x="429283" y="1362"/>
                </a:cubicBezTo>
                <a:lnTo>
                  <a:pt x="2505533" y="333357"/>
                </a:lnTo>
                <a:cubicBezTo>
                  <a:pt x="2516795" y="335127"/>
                  <a:pt x="2528310" y="335127"/>
                  <a:pt x="2539572" y="333357"/>
                </a:cubicBezTo>
                <a:lnTo>
                  <a:pt x="4567989" y="8950"/>
                </a:lnTo>
                <a:cubicBezTo>
                  <a:pt x="4633410" y="-1547"/>
                  <a:pt x="4692630" y="48916"/>
                  <a:pt x="4692630" y="115189"/>
                </a:cubicBezTo>
                <a:lnTo>
                  <a:pt x="4692630" y="2414487"/>
                </a:lnTo>
                <a:cubicBezTo>
                  <a:pt x="4692630" y="2473930"/>
                  <a:pt x="4644419" y="2521990"/>
                  <a:pt x="4585072" y="2521990"/>
                </a:cubicBezTo>
                <a:lnTo>
                  <a:pt x="418528" y="2521990"/>
                </a:lnTo>
                <a:cubicBezTo>
                  <a:pt x="369810" y="2522116"/>
                  <a:pt x="327166" y="2489359"/>
                  <a:pt x="314512" y="2442311"/>
                </a:cubicBezTo>
                <a:close/>
              </a:path>
            </a:pathLst>
          </a:custGeom>
          <a:solidFill>
            <a:srgbClr val="FFFFFF"/>
          </a:solidFill>
          <a:ln w="63500" cap="flat">
            <a:solidFill>
              <a:srgbClr val="D70929"/>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32" name="TextBox 31">
            <a:extLst>
              <a:ext uri="{FF2B5EF4-FFF2-40B4-BE49-F238E27FC236}">
                <a16:creationId xmlns:a16="http://schemas.microsoft.com/office/drawing/2014/main" id="{39C983F3-39D0-554B-9F9E-55B91B9093FC}"/>
              </a:ext>
            </a:extLst>
          </p:cNvPr>
          <p:cNvSpPr txBox="1"/>
          <p:nvPr/>
        </p:nvSpPr>
        <p:spPr>
          <a:xfrm>
            <a:off x="5023378" y="739889"/>
            <a:ext cx="2492998" cy="130279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Prevent Programme? </a:t>
            </a:r>
            <a:r>
              <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This is about early intervention to address the personal and social factors which make people more vulnerable to being drawn into terrorism.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Its aim is to divert people away from being drawn into violent ideologies and criminal behaviour that could  harm themselves or others. </a:t>
            </a: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grpSp>
        <p:nvGrpSpPr>
          <p:cNvPr id="35" name="Group 34">
            <a:extLst>
              <a:ext uri="{FF2B5EF4-FFF2-40B4-BE49-F238E27FC236}">
                <a16:creationId xmlns:a16="http://schemas.microsoft.com/office/drawing/2014/main" id="{FC9F0FA5-E0F9-1242-9F16-B00F2AF09C53}"/>
              </a:ext>
            </a:extLst>
          </p:cNvPr>
          <p:cNvGrpSpPr/>
          <p:nvPr/>
        </p:nvGrpSpPr>
        <p:grpSpPr>
          <a:xfrm>
            <a:off x="5209759" y="2321783"/>
            <a:ext cx="1576290" cy="1576290"/>
            <a:chOff x="6077970" y="3166454"/>
            <a:chExt cx="2963411" cy="2963411"/>
          </a:xfrm>
        </p:grpSpPr>
        <p:pic>
          <p:nvPicPr>
            <p:cNvPr id="36" name="Picture 35">
              <a:extLst>
                <a:ext uri="{FF2B5EF4-FFF2-40B4-BE49-F238E27FC236}">
                  <a16:creationId xmlns:a16="http://schemas.microsoft.com/office/drawing/2014/main" id="{C8FA326D-8D60-4A47-9FFB-DA9E5CE62256}"/>
                </a:ext>
              </a:extLst>
            </p:cNvPr>
            <p:cNvPicPr>
              <a:picLocks noChangeAspect="1"/>
            </p:cNvPicPr>
            <p:nvPr/>
          </p:nvPicPr>
          <p:blipFill>
            <a:blip r:embed="rId4"/>
            <a:stretch>
              <a:fillRect/>
            </a:stretch>
          </p:blipFill>
          <p:spPr>
            <a:xfrm>
              <a:off x="6077970" y="3166454"/>
              <a:ext cx="2963411" cy="2963411"/>
            </a:xfrm>
            <a:prstGeom prst="rect">
              <a:avLst/>
            </a:prstGeom>
          </p:spPr>
        </p:pic>
        <p:pic>
          <p:nvPicPr>
            <p:cNvPr id="37" name="Picture 36">
              <a:extLst>
                <a:ext uri="{FF2B5EF4-FFF2-40B4-BE49-F238E27FC236}">
                  <a16:creationId xmlns:a16="http://schemas.microsoft.com/office/drawing/2014/main" id="{BD1095F9-541E-4946-9AB9-780D135CCB27}"/>
                </a:ext>
              </a:extLst>
            </p:cNvPr>
            <p:cNvPicPr>
              <a:picLocks noChangeAspect="1"/>
            </p:cNvPicPr>
            <p:nvPr/>
          </p:nvPicPr>
          <p:blipFill>
            <a:blip r:embed="rId5"/>
            <a:stretch>
              <a:fillRect/>
            </a:stretch>
          </p:blipFill>
          <p:spPr>
            <a:xfrm>
              <a:off x="6989006" y="3940521"/>
              <a:ext cx="1158250" cy="1169605"/>
            </a:xfrm>
            <a:prstGeom prst="rect">
              <a:avLst/>
            </a:prstGeom>
          </p:spPr>
        </p:pic>
        <p:pic>
          <p:nvPicPr>
            <p:cNvPr id="38" name="Picture 37">
              <a:extLst>
                <a:ext uri="{FF2B5EF4-FFF2-40B4-BE49-F238E27FC236}">
                  <a16:creationId xmlns:a16="http://schemas.microsoft.com/office/drawing/2014/main" id="{8E5495C0-4799-0644-9C74-5B7D3BAE6151}"/>
                </a:ext>
              </a:extLst>
            </p:cNvPr>
            <p:cNvPicPr>
              <a:picLocks noChangeAspect="1"/>
            </p:cNvPicPr>
            <p:nvPr/>
          </p:nvPicPr>
          <p:blipFill>
            <a:blip r:embed="rId6"/>
            <a:stretch>
              <a:fillRect/>
            </a:stretch>
          </p:blipFill>
          <p:spPr>
            <a:xfrm>
              <a:off x="8092877" y="3695919"/>
              <a:ext cx="571500" cy="381000"/>
            </a:xfrm>
            <a:prstGeom prst="rect">
              <a:avLst/>
            </a:prstGeom>
          </p:spPr>
        </p:pic>
        <p:pic>
          <p:nvPicPr>
            <p:cNvPr id="39" name="Picture 38">
              <a:extLst>
                <a:ext uri="{FF2B5EF4-FFF2-40B4-BE49-F238E27FC236}">
                  <a16:creationId xmlns:a16="http://schemas.microsoft.com/office/drawing/2014/main" id="{2BCB2343-8C73-2044-AE78-1B2C0AE4EF0A}"/>
                </a:ext>
              </a:extLst>
            </p:cNvPr>
            <p:cNvPicPr>
              <a:picLocks noChangeAspect="1"/>
            </p:cNvPicPr>
            <p:nvPr/>
          </p:nvPicPr>
          <p:blipFill>
            <a:blip r:embed="rId7"/>
            <a:stretch>
              <a:fillRect/>
            </a:stretch>
          </p:blipFill>
          <p:spPr>
            <a:xfrm>
              <a:off x="8489760" y="4425157"/>
              <a:ext cx="419100" cy="419100"/>
            </a:xfrm>
            <a:prstGeom prst="rect">
              <a:avLst/>
            </a:prstGeom>
          </p:spPr>
        </p:pic>
        <p:pic>
          <p:nvPicPr>
            <p:cNvPr id="40" name="Picture 39">
              <a:extLst>
                <a:ext uri="{FF2B5EF4-FFF2-40B4-BE49-F238E27FC236}">
                  <a16:creationId xmlns:a16="http://schemas.microsoft.com/office/drawing/2014/main" id="{068E9787-8841-6047-8AD2-EF9EE55281F0}"/>
                </a:ext>
              </a:extLst>
            </p:cNvPr>
            <p:cNvPicPr>
              <a:picLocks noChangeAspect="1"/>
            </p:cNvPicPr>
            <p:nvPr/>
          </p:nvPicPr>
          <p:blipFill>
            <a:blip r:embed="rId8"/>
            <a:stretch>
              <a:fillRect/>
            </a:stretch>
          </p:blipFill>
          <p:spPr>
            <a:xfrm>
              <a:off x="8129057" y="5173627"/>
              <a:ext cx="444500" cy="444500"/>
            </a:xfrm>
            <a:prstGeom prst="rect">
              <a:avLst/>
            </a:prstGeom>
          </p:spPr>
        </p:pic>
        <p:pic>
          <p:nvPicPr>
            <p:cNvPr id="41" name="Picture 40">
              <a:extLst>
                <a:ext uri="{FF2B5EF4-FFF2-40B4-BE49-F238E27FC236}">
                  <a16:creationId xmlns:a16="http://schemas.microsoft.com/office/drawing/2014/main" id="{AC1FCECC-A0F1-D244-9146-50C8E193CB61}"/>
                </a:ext>
              </a:extLst>
            </p:cNvPr>
            <p:cNvPicPr>
              <a:picLocks noChangeAspect="1"/>
            </p:cNvPicPr>
            <p:nvPr/>
          </p:nvPicPr>
          <p:blipFill>
            <a:blip r:embed="rId9"/>
            <a:stretch>
              <a:fillRect/>
            </a:stretch>
          </p:blipFill>
          <p:spPr>
            <a:xfrm>
              <a:off x="7343774" y="5484038"/>
              <a:ext cx="431800" cy="520700"/>
            </a:xfrm>
            <a:prstGeom prst="rect">
              <a:avLst/>
            </a:prstGeom>
          </p:spPr>
        </p:pic>
        <p:pic>
          <p:nvPicPr>
            <p:cNvPr id="42" name="Picture 41">
              <a:extLst>
                <a:ext uri="{FF2B5EF4-FFF2-40B4-BE49-F238E27FC236}">
                  <a16:creationId xmlns:a16="http://schemas.microsoft.com/office/drawing/2014/main" id="{7543106F-5113-B345-9166-F267C79BF295}"/>
                </a:ext>
              </a:extLst>
            </p:cNvPr>
            <p:cNvPicPr>
              <a:picLocks noChangeAspect="1"/>
            </p:cNvPicPr>
            <p:nvPr/>
          </p:nvPicPr>
          <p:blipFill>
            <a:blip r:embed="rId10"/>
            <a:stretch>
              <a:fillRect/>
            </a:stretch>
          </p:blipFill>
          <p:spPr>
            <a:xfrm>
              <a:off x="6414152" y="5178686"/>
              <a:ext cx="635000" cy="330200"/>
            </a:xfrm>
            <a:prstGeom prst="rect">
              <a:avLst/>
            </a:prstGeom>
          </p:spPr>
        </p:pic>
        <p:pic>
          <p:nvPicPr>
            <p:cNvPr id="43" name="Picture 42">
              <a:extLst>
                <a:ext uri="{FF2B5EF4-FFF2-40B4-BE49-F238E27FC236}">
                  <a16:creationId xmlns:a16="http://schemas.microsoft.com/office/drawing/2014/main" id="{505B513A-A455-C64C-B6AA-6FC802F5D98E}"/>
                </a:ext>
              </a:extLst>
            </p:cNvPr>
            <p:cNvPicPr>
              <a:picLocks noChangeAspect="1"/>
            </p:cNvPicPr>
            <p:nvPr/>
          </p:nvPicPr>
          <p:blipFill>
            <a:blip r:embed="rId11"/>
            <a:stretch>
              <a:fillRect/>
            </a:stretch>
          </p:blipFill>
          <p:spPr>
            <a:xfrm>
              <a:off x="6209552" y="4425157"/>
              <a:ext cx="393700" cy="533400"/>
            </a:xfrm>
            <a:prstGeom prst="rect">
              <a:avLst/>
            </a:prstGeom>
          </p:spPr>
        </p:pic>
        <p:pic>
          <p:nvPicPr>
            <p:cNvPr id="44" name="Picture 43">
              <a:extLst>
                <a:ext uri="{FF2B5EF4-FFF2-40B4-BE49-F238E27FC236}">
                  <a16:creationId xmlns:a16="http://schemas.microsoft.com/office/drawing/2014/main" id="{8C62390F-935D-674C-83D2-786E18E920BE}"/>
                </a:ext>
              </a:extLst>
            </p:cNvPr>
            <p:cNvPicPr>
              <a:picLocks noChangeAspect="1"/>
            </p:cNvPicPr>
            <p:nvPr/>
          </p:nvPicPr>
          <p:blipFill>
            <a:blip r:embed="rId12"/>
            <a:stretch>
              <a:fillRect/>
            </a:stretch>
          </p:blipFill>
          <p:spPr>
            <a:xfrm>
              <a:off x="6584007" y="3613161"/>
              <a:ext cx="381000" cy="381000"/>
            </a:xfrm>
            <a:prstGeom prst="rect">
              <a:avLst/>
            </a:prstGeom>
          </p:spPr>
        </p:pic>
        <p:pic>
          <p:nvPicPr>
            <p:cNvPr id="45" name="Picture 44">
              <a:extLst>
                <a:ext uri="{FF2B5EF4-FFF2-40B4-BE49-F238E27FC236}">
                  <a16:creationId xmlns:a16="http://schemas.microsoft.com/office/drawing/2014/main" id="{E0713A8A-EEFF-9C4C-8488-F79535A326A1}"/>
                </a:ext>
              </a:extLst>
            </p:cNvPr>
            <p:cNvPicPr>
              <a:picLocks noChangeAspect="1"/>
            </p:cNvPicPr>
            <p:nvPr/>
          </p:nvPicPr>
          <p:blipFill>
            <a:blip r:embed="rId13"/>
            <a:stretch>
              <a:fillRect/>
            </a:stretch>
          </p:blipFill>
          <p:spPr>
            <a:xfrm>
              <a:off x="7330231" y="3312246"/>
              <a:ext cx="445343" cy="434481"/>
            </a:xfrm>
            <a:prstGeom prst="rect">
              <a:avLst/>
            </a:prstGeom>
          </p:spPr>
        </p:pic>
      </p:grpSp>
      <p:sp>
        <p:nvSpPr>
          <p:cNvPr id="46" name="TextBox 45">
            <a:extLst>
              <a:ext uri="{FF2B5EF4-FFF2-40B4-BE49-F238E27FC236}">
                <a16:creationId xmlns:a16="http://schemas.microsoft.com/office/drawing/2014/main" id="{B0942A9B-421B-AD4A-A78A-5BC6C4357EA0}"/>
              </a:ext>
            </a:extLst>
          </p:cNvPr>
          <p:cNvSpPr txBox="1"/>
          <p:nvPr/>
        </p:nvSpPr>
        <p:spPr>
          <a:xfrm>
            <a:off x="5984481" y="5519156"/>
            <a:ext cx="4108575" cy="1134798"/>
          </a:xfrm>
          <a:prstGeom prst="rect">
            <a:avLst/>
          </a:prstGeom>
          <a:noFill/>
        </p:spPr>
        <p:txBody>
          <a:bodyPr wrap="square" rtlCol="0">
            <a:spAutoFit/>
          </a:bodyPr>
          <a:lstStyle/>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US" sz="2177" b="1" i="0"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Preventing Terrorism in Shropshire </a:t>
            </a:r>
          </a:p>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GB" sz="1452" b="0" i="1"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Understanding PREVENT and Channel Panel</a:t>
            </a:r>
          </a:p>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US" sz="968" b="0" i="0"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January 2022</a:t>
            </a:r>
          </a:p>
        </p:txBody>
      </p:sp>
      <p:sp>
        <p:nvSpPr>
          <p:cNvPr id="51" name="TextBox 50">
            <a:extLst>
              <a:ext uri="{FF2B5EF4-FFF2-40B4-BE49-F238E27FC236}">
                <a16:creationId xmlns:a16="http://schemas.microsoft.com/office/drawing/2014/main" id="{5BC29A39-2B47-4096-AEF7-55DFB6F357B6}"/>
              </a:ext>
            </a:extLst>
          </p:cNvPr>
          <p:cNvSpPr txBox="1"/>
          <p:nvPr/>
        </p:nvSpPr>
        <p:spPr>
          <a:xfrm>
            <a:off x="2173561" y="760125"/>
            <a:ext cx="2519947" cy="130279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Prevent Duty? </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Section 26 of the Counter-Terrorism and Security Act 2015 places a duty on certain “specified authorities” to have “due regard to the need to prevent people from being drawn into terrorism”</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hlinkClick r:id="rId14"/>
              </a:rPr>
              <a:t>Revised Prevent duty guidance: for England and Wales - GOV.UK (www.gov.uk)</a:t>
            </a:r>
            <a:endParaRPr kumimoji="0" lang="en-GB"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2" name="TextBox 51">
            <a:extLst>
              <a:ext uri="{FF2B5EF4-FFF2-40B4-BE49-F238E27FC236}">
                <a16:creationId xmlns:a16="http://schemas.microsoft.com/office/drawing/2014/main" id="{5B7AEE64-2A19-4CF7-9353-A42B4DFAF24F}"/>
              </a:ext>
            </a:extLst>
          </p:cNvPr>
          <p:cNvSpPr txBox="1"/>
          <p:nvPr/>
        </p:nvSpPr>
        <p:spPr>
          <a:xfrm>
            <a:off x="7738765" y="736318"/>
            <a:ext cx="2336388" cy="1433149"/>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Channel Panel? </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The panel is a multi-agency group to identify and provide early support to individuals who are at risk of being drawn into terrorism or supporting terrorist organisations, regardless of age, faith, ethnicity or background.</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rPr>
              <a:t>For more information about Prevent go to:</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rPr>
              <a:t> </a:t>
            </a:r>
            <a:r>
              <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hlinkClick r:id="rId15"/>
              </a:rPr>
              <a:t>ACT Early | Prevent radicalisation</a:t>
            </a:r>
            <a:endPar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53" name="TextBox 52">
            <a:extLst>
              <a:ext uri="{FF2B5EF4-FFF2-40B4-BE49-F238E27FC236}">
                <a16:creationId xmlns:a16="http://schemas.microsoft.com/office/drawing/2014/main" id="{50FD5A58-4492-43C9-A92E-7130C9182487}"/>
              </a:ext>
            </a:extLst>
          </p:cNvPr>
          <p:cNvSpPr txBox="1"/>
          <p:nvPr/>
        </p:nvSpPr>
        <p:spPr>
          <a:xfrm>
            <a:off x="2105119" y="2320651"/>
            <a:ext cx="2519947"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How do I get support for myself or someone else? </a:t>
            </a:r>
            <a:endParaRPr kumimoji="0" lang="en-GB" sz="1089"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US"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To make a referral. Please send your completed form to: </a:t>
            </a:r>
            <a:endParaRPr kumimoji="0" lang="en-US"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16"/>
              </a:rPr>
              <a:t>ctu_gateway@westmidlands.police.uk</a:t>
            </a:r>
            <a:endParaRPr kumimoji="0" lang="en-GB" sz="847"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sng" strike="noStrike" kern="1200" cap="none" spc="0" normalizeH="0" baseline="0" noProof="0" dirty="0">
              <a:ln>
                <a:noFill/>
              </a:ln>
              <a:solidFill>
                <a:srgbClr val="0563C1"/>
              </a:solidFill>
              <a:effectLst/>
              <a:uLnTx/>
              <a:uFillTx/>
              <a:latin typeface="Calibri" panose="020F050202020403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6" charset="-128"/>
                <a:cs typeface="Arial" panose="020B0604020202020204" pitchFamily="34" charset="0"/>
              </a:rPr>
              <a:t>You can find the form here:</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srgbClr val="FF0000"/>
                </a:solidFill>
                <a:effectLst/>
                <a:uLnTx/>
                <a:uFillTx/>
                <a:latin typeface="Calibri" panose="020F0502020204030204" pitchFamily="34" charset="0"/>
                <a:ea typeface="ヒラギノ角ゴ Pro W3" pitchFamily="16" charset="-128"/>
                <a:cs typeface="Arial" panose="020B0604020202020204" pitchFamily="34" charset="0"/>
                <a:hlinkClick r:id="rId17"/>
              </a:rPr>
              <a:t>https://shropshire.gov.uk/media/22210/prevent-national-referral-form-v31.docx</a:t>
            </a:r>
            <a:endParaRPr kumimoji="0" lang="en-GB" sz="847" b="0" i="0" u="none" strike="noStrike" kern="1200" cap="none" spc="0" normalizeH="0" baseline="0" noProof="0" dirty="0">
              <a:ln>
                <a:noFill/>
              </a:ln>
              <a:solidFill>
                <a:srgbClr val="FF0000"/>
              </a:solidFill>
              <a:effectLst/>
              <a:uLnTx/>
              <a:uFillTx/>
              <a:latin typeface="Calibri" panose="020F050202020403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srgbClr val="FF0000"/>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4" name="TextBox 53">
            <a:extLst>
              <a:ext uri="{FF2B5EF4-FFF2-40B4-BE49-F238E27FC236}">
                <a16:creationId xmlns:a16="http://schemas.microsoft.com/office/drawing/2014/main" id="{B93E47B3-AE5C-4661-BB2C-2FA4C6670738}"/>
              </a:ext>
            </a:extLst>
          </p:cNvPr>
          <p:cNvSpPr txBox="1"/>
          <p:nvPr/>
        </p:nvSpPr>
        <p:spPr>
          <a:xfrm>
            <a:off x="7666249" y="2571066"/>
            <a:ext cx="2408904"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Who is vulnerable to radicalisation? </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Arial" panose="020B0604020202020204" pitchFamily="34" charset="0"/>
              </a:rPr>
              <a:t>T</a:t>
            </a: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here are no set profiles but look for:</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status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political or moral change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need for identity, meaning and belonging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Mental health issues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Someone feeling under threat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excitement and adventure </a:t>
            </a:r>
          </a:p>
        </p:txBody>
      </p:sp>
      <p:sp>
        <p:nvSpPr>
          <p:cNvPr id="55" name="TextBox 54">
            <a:extLst>
              <a:ext uri="{FF2B5EF4-FFF2-40B4-BE49-F238E27FC236}">
                <a16:creationId xmlns:a16="http://schemas.microsoft.com/office/drawing/2014/main" id="{B0A28F0D-6A2B-46CC-86EC-1E9BBD5E508D}"/>
              </a:ext>
            </a:extLst>
          </p:cNvPr>
          <p:cNvSpPr txBox="1"/>
          <p:nvPr/>
        </p:nvSpPr>
        <p:spPr>
          <a:xfrm>
            <a:off x="2141890" y="3928548"/>
            <a:ext cx="2422390" cy="1563505"/>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risk in Shropshire?</a:t>
            </a:r>
            <a:endParaRPr kumimoji="0" lang="en-GB" sz="1089"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The Right Wing and Islamist threats remain the highest priorities for Shropshire.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Right-Wing activity has begun to emerge and  the majority of referrals are about this type of  </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extremism. Although it remains sporadic in nature, it is thought there is a level of under reporting of graffiti and stickering attributed to both White Supremacism and White Nationalism. </a:t>
            </a:r>
            <a:endParaRPr kumimoji="0" lang="en-GB"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6" name="TextBox 55">
            <a:extLst>
              <a:ext uri="{FF2B5EF4-FFF2-40B4-BE49-F238E27FC236}">
                <a16:creationId xmlns:a16="http://schemas.microsoft.com/office/drawing/2014/main" id="{F4E7EE4D-6A03-4D2B-8226-D05F64713712}"/>
              </a:ext>
            </a:extLst>
          </p:cNvPr>
          <p:cNvSpPr txBox="1"/>
          <p:nvPr/>
        </p:nvSpPr>
        <p:spPr>
          <a:xfrm>
            <a:off x="4788648" y="3953919"/>
            <a:ext cx="2519947" cy="1563505"/>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types of ideology are there?  </a:t>
            </a: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Extremists could belong to any of the groups below and are t</a:t>
            </a: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hose who believe violence is needed to make their point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The far right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Faith-claimed extremists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Mixed, unclear and unstable Ideologies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Northern Ireland-related terrorism</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Involuntary celibates</a:t>
            </a:r>
            <a:endParaRPr kumimoji="0" lang="en-GB" sz="1089" b="0" i="0" u="none" strike="noStrike" kern="1200" cap="none" spc="0" normalizeH="0" baseline="0" noProof="0">
              <a:ln>
                <a:noFill/>
              </a:ln>
              <a:solidFill>
                <a:srgbClr val="000000"/>
              </a:solidFill>
              <a:effectLst/>
              <a:uLnTx/>
              <a:uFillTx/>
              <a:latin typeface="DIN OT"/>
              <a:ea typeface="ヒラギノ角ゴ Pro W3" pitchFamily="16" charset="-128"/>
              <a:cs typeface="+mn-cs"/>
            </a:endParaRP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The left wing</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Animal rights and environmental extremists </a:t>
            </a: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7" name="TextBox 56">
            <a:extLst>
              <a:ext uri="{FF2B5EF4-FFF2-40B4-BE49-F238E27FC236}">
                <a16:creationId xmlns:a16="http://schemas.microsoft.com/office/drawing/2014/main" id="{2372E28F-0123-4649-B6EF-12AF6C227F4A}"/>
              </a:ext>
            </a:extLst>
          </p:cNvPr>
          <p:cNvSpPr txBox="1"/>
          <p:nvPr/>
        </p:nvSpPr>
        <p:spPr>
          <a:xfrm>
            <a:off x="7489111" y="4136102"/>
            <a:ext cx="2586043"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are the signs someone is being radicalised?</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People may display some, all or none of the signs but look out for: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Use of discriminatory language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Change of appearance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New and lost friendships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Withdrawal</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New found arrogance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33" name="TextBox 32">
            <a:extLst>
              <a:ext uri="{FF2B5EF4-FFF2-40B4-BE49-F238E27FC236}">
                <a16:creationId xmlns:a16="http://schemas.microsoft.com/office/drawing/2014/main" id="{1F6B981B-50BB-4908-B73E-474586DA31B7}"/>
              </a:ext>
            </a:extLst>
          </p:cNvPr>
          <p:cNvSpPr txBox="1"/>
          <p:nvPr/>
        </p:nvSpPr>
        <p:spPr>
          <a:xfrm>
            <a:off x="112798" y="5965676"/>
            <a:ext cx="6094268" cy="646331"/>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hlinkClick r:id="rId18">
                  <a:extLst>
                    <a:ext uri="{A12FA001-AC4F-418D-AE19-62706E023703}">
                      <ahyp:hlinkClr xmlns:ahyp="http://schemas.microsoft.com/office/drawing/2018/hyperlinkcolor" val="tx"/>
                    </a:ext>
                  </a:extLst>
                </a:hlinkClick>
              </a:rPr>
              <a:t>Preventing Terrorism in Shropshire — Shropshire Safeguarding Community Partnership</a:t>
            </a:r>
            <a:endPar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87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2B0-A6D9-4297-8F8A-80CFEABDF188}"/>
              </a:ext>
            </a:extLst>
          </p:cNvPr>
          <p:cNvSpPr>
            <a:spLocks noGrp="1"/>
          </p:cNvSpPr>
          <p:nvPr>
            <p:ph type="title"/>
          </p:nvPr>
        </p:nvSpPr>
        <p:spPr>
          <a:xfrm>
            <a:off x="0" y="18646"/>
            <a:ext cx="12192000" cy="1343939"/>
          </a:xfrm>
          <a:solidFill>
            <a:schemeClr val="accent2">
              <a:lumMod val="20000"/>
              <a:lumOff val="80000"/>
            </a:schemeClr>
          </a:solidFill>
        </p:spPr>
        <p:txBody>
          <a:bodyPr>
            <a:normAutofit fontScale="90000"/>
          </a:bodyPr>
          <a:lstStyle/>
          <a:p>
            <a:pPr algn="ctr"/>
            <a:r>
              <a:rPr lang="en-GB" sz="3500">
                <a:solidFill>
                  <a:srgbClr val="002060"/>
                </a:solidFill>
                <a:latin typeface="Arial Rounded MT Bold" panose="020F0704030504030204" pitchFamily="34" charset="0"/>
              </a:rPr>
              <a:t>Key Terms: Radicalisation, Extremism &amp; Terrorism: </a:t>
            </a:r>
            <a:br>
              <a:rPr lang="en-GB" sz="3500">
                <a:solidFill>
                  <a:srgbClr val="002060"/>
                </a:solidFill>
                <a:latin typeface="Arial Rounded MT Bold" panose="020F0704030504030204" pitchFamily="34" charset="0"/>
              </a:rPr>
            </a:br>
            <a:r>
              <a:rPr lang="en-GB" sz="2800">
                <a:solidFill>
                  <a:srgbClr val="7030A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Keeping children safe in education: Annex B: Preventing Terrorism</a:t>
            </a:r>
            <a:br>
              <a:rPr lang="en-GB" sz="3600"/>
            </a:br>
            <a:endParaRPr lang="en-GB" sz="3500">
              <a:solidFill>
                <a:srgbClr val="002060"/>
              </a:solidFill>
              <a:latin typeface="Arial Rounded MT Bold" panose="020F0704030504030204" pitchFamily="34" charset="0"/>
            </a:endParaRPr>
          </a:p>
        </p:txBody>
      </p:sp>
      <p:graphicFrame>
        <p:nvGraphicFramePr>
          <p:cNvPr id="3" name="Diagram 2">
            <a:extLst>
              <a:ext uri="{FF2B5EF4-FFF2-40B4-BE49-F238E27FC236}">
                <a16:creationId xmlns:a16="http://schemas.microsoft.com/office/drawing/2014/main" id="{B49E15E6-585C-6ABD-2294-4F784F8819A1}"/>
              </a:ext>
            </a:extLst>
          </p:cNvPr>
          <p:cNvGraphicFramePr/>
          <p:nvPr>
            <p:extLst>
              <p:ext uri="{D42A27DB-BD31-4B8C-83A1-F6EECF244321}">
                <p14:modId xmlns:p14="http://schemas.microsoft.com/office/powerpoint/2010/main" val="2474369649"/>
              </p:ext>
            </p:extLst>
          </p:nvPr>
        </p:nvGraphicFramePr>
        <p:xfrm>
          <a:off x="62145" y="1358225"/>
          <a:ext cx="11860566" cy="4809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399E111-8FC0-46DC-9D78-A85D75F9B1D7}"/>
              </a:ext>
            </a:extLst>
          </p:cNvPr>
          <p:cNvSpPr>
            <a:spLocks noGrp="1"/>
          </p:cNvSpPr>
          <p:nvPr>
            <p:ph type="sldNum" sz="quarter" idx="12"/>
          </p:nvPr>
        </p:nvSpPr>
        <p:spPr>
          <a:xfrm>
            <a:off x="931416" y="6492875"/>
            <a:ext cx="9969623"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2000"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Educate Against Hate</a:t>
            </a:r>
            <a:r>
              <a:rPr lang="en-GB"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H</a:t>
            </a:r>
            <a:r>
              <a:rPr lang="en-GB" sz="2000"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ow do we define extremism and terrorism in the UK? </a:t>
            </a:r>
            <a:endParaRPr kumimoji="0" lang="en-US" sz="20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2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5B49-0B09-E84D-5D50-05E51C74403A}"/>
              </a:ext>
            </a:extLst>
          </p:cNvPr>
          <p:cNvSpPr>
            <a:spLocks noGrp="1"/>
          </p:cNvSpPr>
          <p:nvPr>
            <p:ph type="title" idx="4294967295"/>
          </p:nvPr>
        </p:nvSpPr>
        <p:spPr>
          <a:xfrm>
            <a:off x="0" y="17463"/>
            <a:ext cx="12192000" cy="1325562"/>
          </a:xfrm>
          <a:solidFill>
            <a:schemeClr val="accent2">
              <a:lumMod val="20000"/>
              <a:lumOff val="80000"/>
            </a:schemeClr>
          </a:solidFill>
        </p:spPr>
        <p:txBody>
          <a:bodyPr>
            <a:normAutofit/>
          </a:bodyPr>
          <a:lstStyle/>
          <a:p>
            <a:pPr algn="ctr"/>
            <a:r>
              <a:rPr lang="en-GB" sz="2200" dirty="0">
                <a:solidFill>
                  <a:prstClr val="black"/>
                </a:solidFill>
                <a:latin typeface="Arial" panose="020B0604020202020204" pitchFamily="34" charset="0"/>
                <a:cs typeface="Arial" panose="020B0604020202020204" pitchFamily="34" charset="0"/>
              </a:rPr>
              <a:t>Heads/DSLs/Prevent Leads must complete and should share with the Governing Body</a:t>
            </a:r>
            <a:r>
              <a:rPr lang="en-GB" sz="2200" dirty="0">
                <a:latin typeface="Arial" panose="020B0604020202020204" pitchFamily="34" charset="0"/>
                <a:ea typeface="Calibri" panose="020F0502020204030204" pitchFamily="34" charset="0"/>
              </a:rPr>
              <a:t> </a:t>
            </a:r>
            <a:br>
              <a:rPr lang="en-GB" sz="2200" dirty="0">
                <a:latin typeface="Arial" panose="020B0604020202020204" pitchFamily="34" charset="0"/>
                <a:ea typeface="Calibri" panose="020F0502020204030204" pitchFamily="34" charset="0"/>
              </a:rPr>
            </a:br>
            <a:r>
              <a:rPr lang="en-GB" sz="2200" dirty="0">
                <a:solidFill>
                  <a:schemeClr val="bg2">
                    <a:lumMod val="10000"/>
                  </a:schemeClr>
                </a:solidFill>
                <a:latin typeface="Arial" panose="020B0604020202020204" pitchFamily="34" charset="0"/>
                <a:cs typeface="Arial" panose="020B0604020202020204" pitchFamily="34" charset="0"/>
              </a:rPr>
              <a:t>a risk assessment of how children </a:t>
            </a:r>
            <a:r>
              <a:rPr lang="en-GB" sz="2200" b="1" dirty="0">
                <a:solidFill>
                  <a:schemeClr val="bg2">
                    <a:lumMod val="10000"/>
                  </a:schemeClr>
                </a:solidFill>
                <a:latin typeface="Arial" panose="020B0604020202020204" pitchFamily="34" charset="0"/>
                <a:cs typeface="Arial" panose="020B0604020202020204" pitchFamily="34" charset="0"/>
              </a:rPr>
              <a:t>and</a:t>
            </a:r>
            <a:r>
              <a:rPr lang="en-GB" sz="2200" dirty="0">
                <a:solidFill>
                  <a:schemeClr val="bg2">
                    <a:lumMod val="10000"/>
                  </a:schemeClr>
                </a:solidFill>
                <a:latin typeface="Arial" panose="020B0604020202020204" pitchFamily="34" charset="0"/>
                <a:cs typeface="Arial" panose="020B0604020202020204" pitchFamily="34" charset="0"/>
              </a:rPr>
              <a:t> staff </a:t>
            </a:r>
            <a:r>
              <a:rPr lang="en-GB" sz="2200" dirty="0">
                <a:solidFill>
                  <a:srgbClr val="0B0C0C"/>
                </a:solidFill>
                <a:latin typeface="Arial" panose="020B0604020202020204" pitchFamily="34" charset="0"/>
                <a:cs typeface="Arial" panose="020B0604020202020204" pitchFamily="34" charset="0"/>
              </a:rPr>
              <a:t>may be at risk of being </a:t>
            </a:r>
            <a:r>
              <a:rPr lang="en-GB" sz="2200" dirty="0">
                <a:solidFill>
                  <a:schemeClr val="bg2">
                    <a:lumMod val="10000"/>
                  </a:schemeClr>
                </a:solidFill>
                <a:latin typeface="Arial" panose="020B0604020202020204" pitchFamily="34" charset="0"/>
                <a:cs typeface="Arial" panose="020B0604020202020204" pitchFamily="34" charset="0"/>
              </a:rPr>
              <a:t>susceptible to radicalisation </a:t>
            </a:r>
            <a:r>
              <a:rPr lang="en-GB" sz="2200" dirty="0">
                <a:solidFill>
                  <a:srgbClr val="0B0C0C"/>
                </a:solidFill>
                <a:latin typeface="Arial" panose="020B0604020202020204" pitchFamily="34" charset="0"/>
                <a:cs typeface="Arial" panose="020B0604020202020204" pitchFamily="34" charset="0"/>
              </a:rPr>
              <a:t>into terrorism. </a:t>
            </a:r>
            <a:endParaRPr lang="en-GB" sz="2200" dirty="0"/>
          </a:p>
        </p:txBody>
      </p:sp>
      <p:graphicFrame>
        <p:nvGraphicFramePr>
          <p:cNvPr id="4" name="Content Placeholder 3">
            <a:extLst>
              <a:ext uri="{FF2B5EF4-FFF2-40B4-BE49-F238E27FC236}">
                <a16:creationId xmlns:a16="http://schemas.microsoft.com/office/drawing/2014/main" id="{6182D501-198A-64F6-48A2-70D8E28A61B7}"/>
              </a:ext>
            </a:extLst>
          </p:cNvPr>
          <p:cNvGraphicFramePr>
            <a:graphicFrameLocks noGrp="1"/>
          </p:cNvGraphicFramePr>
          <p:nvPr>
            <p:ph idx="4294967295"/>
            <p:extLst>
              <p:ext uri="{D42A27DB-BD31-4B8C-83A1-F6EECF244321}">
                <p14:modId xmlns:p14="http://schemas.microsoft.com/office/powerpoint/2010/main" val="1263704893"/>
              </p:ext>
            </p:extLst>
          </p:nvPr>
        </p:nvGraphicFramePr>
        <p:xfrm>
          <a:off x="0" y="1343025"/>
          <a:ext cx="12192000" cy="55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27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E670-D2B1-4F6C-8C48-655B5BFF2C19}"/>
              </a:ext>
            </a:extLst>
          </p:cNvPr>
          <p:cNvSpPr>
            <a:spLocks noGrp="1"/>
          </p:cNvSpPr>
          <p:nvPr>
            <p:ph type="title"/>
          </p:nvPr>
        </p:nvSpPr>
        <p:spPr>
          <a:xfrm>
            <a:off x="731875" y="0"/>
            <a:ext cx="10515600" cy="1325563"/>
          </a:xfrm>
          <a:solidFill>
            <a:schemeClr val="accent4">
              <a:lumMod val="20000"/>
              <a:lumOff val="80000"/>
            </a:schemeClr>
          </a:solidFill>
        </p:spPr>
        <p:txBody>
          <a:bodyPr/>
          <a:lstStyle/>
          <a:p>
            <a:pPr algn="ctr"/>
            <a:r>
              <a:rPr lang="en-GB">
                <a:solidFill>
                  <a:srgbClr val="002060"/>
                </a:solidFill>
                <a:effectLst>
                  <a:outerShdw blurRad="38100" dist="38100" dir="2700000" algn="tl">
                    <a:srgbClr val="000000">
                      <a:alpha val="43137"/>
                    </a:srgbClr>
                  </a:outerShdw>
                </a:effectLst>
                <a:latin typeface="Arial Rounded MT Bold" panose="020F0704030504030204" pitchFamily="34" charset="0"/>
              </a:rPr>
              <a:t>CTLP (Counter Terrorism Local Profile)</a:t>
            </a:r>
          </a:p>
        </p:txBody>
      </p:sp>
      <p:sp>
        <p:nvSpPr>
          <p:cNvPr id="3" name="Content Placeholder 2">
            <a:extLst>
              <a:ext uri="{FF2B5EF4-FFF2-40B4-BE49-F238E27FC236}">
                <a16:creationId xmlns:a16="http://schemas.microsoft.com/office/drawing/2014/main" id="{8FEABAA4-99BB-43B1-8E01-8DEF69322F60}"/>
              </a:ext>
            </a:extLst>
          </p:cNvPr>
          <p:cNvSpPr>
            <a:spLocks noGrp="1"/>
          </p:cNvSpPr>
          <p:nvPr>
            <p:ph idx="1"/>
          </p:nvPr>
        </p:nvSpPr>
        <p:spPr>
          <a:xfrm>
            <a:off x="731875" y="1325563"/>
            <a:ext cx="10515600" cy="5465854"/>
          </a:xfrm>
        </p:spPr>
        <p:txBody>
          <a:bodyPr vert="horz" lIns="91440" tIns="45720" rIns="91440" bIns="45720" rtlCol="0" anchor="t">
            <a:normAutofit/>
          </a:bodyPr>
          <a:lstStyle/>
          <a:p>
            <a:pPr marL="0" indent="0" algn="ctr">
              <a:buNone/>
            </a:pPr>
            <a:r>
              <a:rPr lang="en-GB" sz="2900" u="sng" dirty="0">
                <a:solidFill>
                  <a:srgbClr val="000000"/>
                </a:solidFill>
                <a:latin typeface="Arial" panose="020B0604020202020204" pitchFamily="34" charset="0"/>
                <a:cs typeface="Arial" panose="020B0604020202020204" pitchFamily="34" charset="0"/>
              </a:rPr>
              <a:t>The </a:t>
            </a:r>
            <a:r>
              <a:rPr lang="en-GB" sz="2900" b="1" u="sng" dirty="0">
                <a:solidFill>
                  <a:srgbClr val="000000"/>
                </a:solidFill>
                <a:latin typeface="Arial" panose="020B0604020202020204" pitchFamily="34" charset="0"/>
                <a:cs typeface="Arial" panose="020B0604020202020204" pitchFamily="34" charset="0"/>
              </a:rPr>
              <a:t>current UK threat </a:t>
            </a:r>
            <a:r>
              <a:rPr lang="en-GB" sz="2900" u="sng" dirty="0">
                <a:solidFill>
                  <a:srgbClr val="000000"/>
                </a:solidFill>
                <a:latin typeface="Arial" panose="020B0604020202020204" pitchFamily="34" charset="0"/>
                <a:cs typeface="Arial" panose="020B0604020202020204" pitchFamily="34" charset="0"/>
              </a:rPr>
              <a:t>is substantial, meaning an attack is likely. </a:t>
            </a:r>
          </a:p>
          <a:p>
            <a:pPr marL="0" indent="0">
              <a:buNone/>
            </a:pPr>
            <a:r>
              <a:rPr lang="en-GB" b="1" dirty="0">
                <a:solidFill>
                  <a:srgbClr val="000000"/>
                </a:solidFill>
                <a:latin typeface="Arial" panose="020B0604020202020204" pitchFamily="34" charset="0"/>
                <a:cs typeface="Arial" panose="020B0604020202020204" pitchFamily="34" charset="0"/>
              </a:rPr>
              <a:t>Further national information and data:</a:t>
            </a:r>
          </a:p>
          <a:p>
            <a:r>
              <a:rPr lang="en-GB" dirty="0">
                <a:solidFill>
                  <a:srgbClr val="000000"/>
                </a:solidFill>
                <a:latin typeface="Arial"/>
                <a:ea typeface="+mn-lt"/>
                <a:cs typeface="+mn-lt"/>
                <a:hlinkClick r:id="rId3"/>
              </a:rPr>
              <a:t>Threat Levels | MI5 - The Security Service</a:t>
            </a:r>
            <a:endParaRPr lang="en-GB" dirty="0">
              <a:solidFill>
                <a:srgbClr val="000000"/>
              </a:solidFill>
              <a:latin typeface="Arial"/>
              <a:cs typeface="Arial"/>
            </a:endParaRPr>
          </a:p>
          <a:p>
            <a:r>
              <a:rPr lang="en-GB" dirty="0">
                <a:solidFill>
                  <a:srgbClr val="000000"/>
                </a:solidFill>
                <a:latin typeface="Arial"/>
                <a:cs typeface="Arial"/>
              </a:rPr>
              <a:t>Data on the use of Police powers is regularly shared at </a:t>
            </a:r>
            <a:r>
              <a:rPr lang="en-GB" dirty="0">
                <a:solidFill>
                  <a:srgbClr val="7030A0"/>
                </a:solidFill>
                <a:latin typeface="Arial"/>
                <a:cs typeface="Arial"/>
                <a:hlinkClick r:id="rId4">
                  <a:extLst>
                    <a:ext uri="{A12FA001-AC4F-418D-AE19-62706E023703}">
                      <ahyp:hlinkClr xmlns:ahyp="http://schemas.microsoft.com/office/drawing/2018/hyperlinkcolor" val="tx"/>
                    </a:ext>
                  </a:extLst>
                </a:hlinkClick>
              </a:rPr>
              <a:t>Counter-terrorism: Research and Statistics</a:t>
            </a:r>
            <a:endParaRPr lang="en-GB">
              <a:solidFill>
                <a:srgbClr val="7030A0"/>
              </a:solidFill>
              <a:latin typeface="Arial"/>
              <a:cs typeface="Arial"/>
            </a:endParaRPr>
          </a:p>
          <a:p>
            <a:r>
              <a:rPr lang="en-GB" dirty="0">
                <a:solidFill>
                  <a:srgbClr val="000000"/>
                </a:solidFill>
                <a:latin typeface="Arial" panose="020B0604020202020204" pitchFamily="34" charset="0"/>
                <a:cs typeface="Arial" panose="020B0604020202020204" pitchFamily="34" charset="0"/>
              </a:rPr>
              <a:t>A maintained list of</a:t>
            </a:r>
            <a:r>
              <a:rPr lang="en-GB" dirty="0">
                <a:solidFill>
                  <a:srgbClr val="7030A0"/>
                </a:solidFill>
                <a:latin typeface="Arial" panose="020B0604020202020204" pitchFamily="34" charset="0"/>
                <a:cs typeface="Arial" panose="020B0604020202020204" pitchFamily="34" charset="0"/>
              </a:rPr>
              <a:t>: </a:t>
            </a:r>
            <a:r>
              <a:rPr lang="en-GB"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Proscribed terrorist groups or organisations</a:t>
            </a:r>
            <a:endParaRPr lang="en-GB" dirty="0">
              <a:solidFill>
                <a:srgbClr val="7030A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Data on: </a:t>
            </a:r>
            <a:r>
              <a:rPr lang="en-GB"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Individuals referred to and supported through the Prevent Programme statistics</a:t>
            </a:r>
            <a:endParaRPr lang="en-GB" dirty="0">
              <a:solidFill>
                <a:srgbClr val="7030A0"/>
              </a:solidFill>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6CA0EA1-6478-8C3B-8D76-E70C631ED860}"/>
              </a:ext>
            </a:extLst>
          </p:cNvPr>
          <p:cNvSpPr/>
          <p:nvPr/>
        </p:nvSpPr>
        <p:spPr>
          <a:xfrm>
            <a:off x="735291" y="4926261"/>
            <a:ext cx="10236712" cy="170928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chemeClr val="tx1"/>
                </a:solidFill>
                <a:latin typeface="Arial"/>
                <a:cs typeface="Arial"/>
              </a:rPr>
              <a:t>You can request information regarding your local CTLP threat by contacting Jane Parsons (</a:t>
            </a:r>
            <a:r>
              <a:rPr lang="en-GB" sz="2400" b="1" dirty="0">
                <a:solidFill>
                  <a:schemeClr val="tx1"/>
                </a:solidFill>
                <a:latin typeface="Arial"/>
                <a:cs typeface="Arial"/>
                <a:hlinkClick r:id="rId7">
                  <a:extLst>
                    <a:ext uri="{A12FA001-AC4F-418D-AE19-62706E023703}">
                      <ahyp:hlinkClr xmlns:ahyp="http://schemas.microsoft.com/office/drawing/2018/hyperlinkcolor" val="tx"/>
                    </a:ext>
                  </a:extLst>
                </a:hlinkClick>
              </a:rPr>
              <a:t>Jane.Parsons@shropshire.gov.uk</a:t>
            </a:r>
            <a:r>
              <a:rPr lang="en-GB" sz="2400" b="1" dirty="0">
                <a:solidFill>
                  <a:schemeClr val="tx1"/>
                </a:solidFill>
                <a:latin typeface="Arial"/>
                <a:cs typeface="Arial"/>
              </a:rPr>
              <a:t> ).</a:t>
            </a:r>
          </a:p>
        </p:txBody>
      </p:sp>
    </p:spTree>
    <p:extLst>
      <p:ext uri="{BB962C8B-B14F-4D97-AF65-F5344CB8AC3E}">
        <p14:creationId xmlns:p14="http://schemas.microsoft.com/office/powerpoint/2010/main" val="62085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E997-8F39-3B94-8D69-6DF21D504D33}"/>
              </a:ext>
            </a:extLst>
          </p:cNvPr>
          <p:cNvSpPr>
            <a:spLocks noGrp="1"/>
          </p:cNvSpPr>
          <p:nvPr>
            <p:ph type="title"/>
          </p:nvPr>
        </p:nvSpPr>
        <p:spPr>
          <a:xfrm>
            <a:off x="0" y="1"/>
            <a:ext cx="12192000" cy="1690690"/>
          </a:xfrm>
          <a:solidFill>
            <a:schemeClr val="accent2">
              <a:lumMod val="20000"/>
              <a:lumOff val="80000"/>
            </a:schemeClr>
          </a:solidFill>
        </p:spPr>
        <p:txBody>
          <a:bodyPr>
            <a:normAutofit fontScale="90000"/>
          </a:bodyPr>
          <a:lstStyle/>
          <a:p>
            <a:pPr algn="ctr"/>
            <a:r>
              <a:rPr lang="en-GB" dirty="0">
                <a:solidFill>
                  <a:srgbClr val="002060"/>
                </a:solidFill>
                <a:latin typeface="Arial Rounded MT Bold" panose="020F0704030504030204" pitchFamily="34" charset="0"/>
              </a:rPr>
              <a:t>Prevent Training: </a:t>
            </a:r>
            <a:br>
              <a:rPr lang="en-GB" dirty="0">
                <a:solidFill>
                  <a:srgbClr val="002060"/>
                </a:solidFill>
                <a:latin typeface="Arial Rounded MT Bold" panose="020F0704030504030204" pitchFamily="34" charset="0"/>
              </a:rPr>
            </a:br>
            <a:r>
              <a:rPr lang="en-GB" u="sng" dirty="0">
                <a:solidFill>
                  <a:srgbClr val="002060"/>
                </a:solidFill>
                <a:latin typeface="Arial Rounded MT Bold" panose="020F0704030504030204" pitchFamily="34" charset="0"/>
              </a:rPr>
              <a:t>Everyone </a:t>
            </a:r>
            <a:r>
              <a:rPr lang="en-GB" dirty="0">
                <a:solidFill>
                  <a:srgbClr val="002060"/>
                </a:solidFill>
                <a:latin typeface="Arial Rounded MT Bold" panose="020F0704030504030204" pitchFamily="34" charset="0"/>
              </a:rPr>
              <a:t>in school should complete Prevent Training appropriate to their role. </a:t>
            </a:r>
          </a:p>
        </p:txBody>
      </p:sp>
      <p:sp>
        <p:nvSpPr>
          <p:cNvPr id="6" name="Content Placeholder 5">
            <a:extLst>
              <a:ext uri="{FF2B5EF4-FFF2-40B4-BE49-F238E27FC236}">
                <a16:creationId xmlns:a16="http://schemas.microsoft.com/office/drawing/2014/main" id="{7DD03950-8754-9660-D523-1F2675067B2C}"/>
              </a:ext>
            </a:extLst>
          </p:cNvPr>
          <p:cNvSpPr>
            <a:spLocks noGrp="1"/>
          </p:cNvSpPr>
          <p:nvPr>
            <p:ph idx="1"/>
          </p:nvPr>
        </p:nvSpPr>
        <p:spPr>
          <a:xfrm>
            <a:off x="0" y="1690691"/>
            <a:ext cx="12192000" cy="5167309"/>
          </a:xfrm>
          <a:solidFill>
            <a:schemeClr val="accent1">
              <a:lumMod val="20000"/>
              <a:lumOff val="80000"/>
            </a:schemeClr>
          </a:solidFill>
        </p:spPr>
        <p:txBody>
          <a:bodyPr>
            <a:normAutofit fontScale="85000" lnSpcReduction="10000"/>
          </a:bodyPr>
          <a:lstStyle/>
          <a:p>
            <a:r>
              <a:rPr lang="en-GB" sz="2400" dirty="0">
                <a:latin typeface="Arial" panose="020B0604020202020204" pitchFamily="34" charset="0"/>
                <a:cs typeface="Arial" panose="020B0604020202020204" pitchFamily="34" charset="0"/>
              </a:rPr>
              <a:t>Online Home Office Training can be accessed via: </a:t>
            </a:r>
            <a:r>
              <a:rPr lang="en-GB" sz="2400" dirty="0">
                <a:latin typeface="Arial" panose="020B0604020202020204" pitchFamily="34" charset="0"/>
                <a:cs typeface="Arial" panose="020B0604020202020204" pitchFamily="34" charset="0"/>
                <a:hlinkClick r:id="rId2"/>
              </a:rPr>
              <a:t>Prevent duty training: Learn how to support people susceptible to radicalisation | Prevent duty training</a:t>
            </a:r>
            <a:r>
              <a:rPr lang="en-GB" sz="2400" dirty="0">
                <a:latin typeface="Arial" panose="020B0604020202020204" pitchFamily="34" charset="0"/>
                <a:cs typeface="Arial" panose="020B0604020202020204" pitchFamily="34" charset="0"/>
              </a:rPr>
              <a:t>. </a:t>
            </a:r>
          </a:p>
          <a:p>
            <a:r>
              <a:rPr lang="en-GB" sz="2400" b="1" dirty="0">
                <a:latin typeface="Arial" panose="020B0604020202020204" pitchFamily="34" charset="0"/>
                <a:cs typeface="Arial" panose="020B0604020202020204" pitchFamily="34" charset="0"/>
              </a:rPr>
              <a:t>All staff </a:t>
            </a:r>
            <a:r>
              <a:rPr lang="en-GB" sz="2400" dirty="0">
                <a:latin typeface="Arial" panose="020B0604020202020204" pitchFamily="34" charset="0"/>
                <a:cs typeface="Arial" panose="020B0604020202020204" pitchFamily="34" charset="0"/>
              </a:rPr>
              <a:t>should complete awareness level training on induction and then refresh annually. </a:t>
            </a:r>
          </a:p>
          <a:p>
            <a:r>
              <a:rPr lang="en-GB" sz="2400" b="1" dirty="0">
                <a:latin typeface="Arial" panose="020B0604020202020204" pitchFamily="34" charset="0"/>
                <a:cs typeface="Arial" panose="020B0604020202020204" pitchFamily="34" charset="0"/>
              </a:rPr>
              <a:t>Governor-specific training </a:t>
            </a:r>
            <a:r>
              <a:rPr lang="en-GB" sz="2400" dirty="0">
                <a:latin typeface="Arial" panose="020B0604020202020204" pitchFamily="34" charset="0"/>
                <a:cs typeface="Arial" panose="020B0604020202020204" pitchFamily="34" charset="0"/>
              </a:rPr>
              <a:t>(recommended for at least the Chair/Safeguarding Link Governor) can be accessed from </a:t>
            </a:r>
            <a:r>
              <a:rPr lang="en-GB" sz="2400" dirty="0">
                <a:latin typeface="Arial" panose="020B0604020202020204" pitchFamily="34" charset="0"/>
                <a:cs typeface="Arial" panose="020B0604020202020204" pitchFamily="34" charset="0"/>
                <a:hlinkClick r:id="rId3"/>
              </a:rPr>
              <a:t>Regional Prevent education co-ordinators - GOV.UK</a:t>
            </a: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Leads with designated Prevent responsibilities (including DSLs): </a:t>
            </a:r>
            <a:r>
              <a:rPr lang="en-GB" sz="2400" dirty="0">
                <a:latin typeface="Arial" panose="020B0604020202020204" pitchFamily="34" charset="0"/>
                <a:cs typeface="Arial" panose="020B0604020202020204" pitchFamily="34" charset="0"/>
              </a:rPr>
              <a:t>In addition to staff training; should complete training on induction and then as a minimum every 2 years. Training should include:</a:t>
            </a:r>
          </a:p>
          <a:p>
            <a:pPr lvl="1"/>
            <a:r>
              <a:rPr lang="en-GB" sz="2023" dirty="0">
                <a:latin typeface="Arial" panose="020B0604020202020204" pitchFamily="34" charset="0"/>
                <a:cs typeface="Arial" panose="020B0604020202020204" pitchFamily="34" charset="0"/>
              </a:rPr>
              <a:t>An understanding of when and how to make </a:t>
            </a:r>
            <a:r>
              <a:rPr lang="en-GB" sz="2023" dirty="0">
                <a:latin typeface="Arial" panose="020B0604020202020204" pitchFamily="34" charset="0"/>
                <a:cs typeface="Arial" panose="020B0604020202020204" pitchFamily="34" charset="0"/>
                <a:hlinkClick r:id="rId4"/>
              </a:rPr>
              <a:t>Prevent Referrals </a:t>
            </a:r>
            <a:r>
              <a:rPr lang="en-GB" sz="2023" dirty="0">
                <a:latin typeface="Arial" panose="020B0604020202020204" pitchFamily="34" charset="0"/>
                <a:cs typeface="Arial" panose="020B0604020202020204" pitchFamily="34" charset="0"/>
              </a:rPr>
              <a:t>and the purpose of the </a:t>
            </a:r>
            <a:r>
              <a:rPr lang="en-GB" sz="2023" dirty="0">
                <a:latin typeface="Arial" panose="020B0604020202020204" pitchFamily="34" charset="0"/>
                <a:cs typeface="Arial" panose="020B0604020202020204" pitchFamily="34" charset="0"/>
                <a:hlinkClick r:id="rId5"/>
              </a:rPr>
              <a:t>Channel /Prevent Multi-Agency Panel </a:t>
            </a:r>
            <a:r>
              <a:rPr lang="en-GB" sz="2023" dirty="0">
                <a:latin typeface="Arial" panose="020B0604020202020204" pitchFamily="34" charset="0"/>
                <a:cs typeface="Arial" panose="020B0604020202020204" pitchFamily="34" charset="0"/>
              </a:rPr>
              <a:t>(by completion of Home Office modules). </a:t>
            </a:r>
          </a:p>
          <a:p>
            <a:pPr lvl="1"/>
            <a:r>
              <a:rPr lang="en-GB" sz="2023" dirty="0">
                <a:latin typeface="Arial" panose="020B0604020202020204" pitchFamily="34" charset="0"/>
                <a:cs typeface="Arial" panose="020B0604020202020204" pitchFamily="34" charset="0"/>
              </a:rPr>
              <a:t>Information on extremist and terrorist ideologies to enable them to train and advise other staff and support making informed referrals to Prevent where necessary. Shropshire recommend that this is completed by:</a:t>
            </a:r>
          </a:p>
          <a:p>
            <a:pPr lvl="2"/>
            <a:r>
              <a:rPr lang="en-GB" sz="2046" dirty="0">
                <a:latin typeface="Arial" panose="020B0604020202020204" pitchFamily="34" charset="0"/>
                <a:cs typeface="Arial" panose="020B0604020202020204" pitchFamily="34" charset="0"/>
              </a:rPr>
              <a:t>Attending a DSL sector specific DfE Prevent in Education for DSLs Training; available at: </a:t>
            </a:r>
            <a:r>
              <a:rPr lang="en-GB" sz="2000" dirty="0">
                <a:latin typeface="Arial" panose="020B0604020202020204" pitchFamily="34" charset="0"/>
                <a:cs typeface="Arial" panose="020B0604020202020204" pitchFamily="34" charset="0"/>
                <a:hlinkClick r:id="rId3"/>
              </a:rPr>
              <a:t>Regional Prevent education co-ordinators - GOV.UK</a:t>
            </a:r>
            <a:endParaRPr lang="en-GB" sz="2000" dirty="0">
              <a:latin typeface="Arial" panose="020B0604020202020204" pitchFamily="34" charset="0"/>
              <a:cs typeface="Arial" panose="020B0604020202020204" pitchFamily="34" charset="0"/>
            </a:endParaRPr>
          </a:p>
          <a:p>
            <a:pPr lvl="2"/>
            <a:r>
              <a:rPr lang="en-GB" sz="2046" dirty="0">
                <a:latin typeface="Arial" panose="020B0604020202020204" pitchFamily="34" charset="0"/>
                <a:cs typeface="Arial" panose="020B0604020202020204" pitchFamily="34" charset="0"/>
              </a:rPr>
              <a:t>Signing up to Regional Prevent in Education </a:t>
            </a:r>
            <a:r>
              <a:rPr lang="en-GB" sz="2046" dirty="0">
                <a:latin typeface="Arial" panose="020B0604020202020204" pitchFamily="34" charset="0"/>
                <a:cs typeface="Arial" panose="020B0604020202020204" pitchFamily="34" charset="0"/>
                <a:hlinkClick r:id="rId6"/>
              </a:rPr>
              <a:t>Newsletter</a:t>
            </a:r>
            <a:r>
              <a:rPr lang="en-GB" sz="2046" dirty="0">
                <a:latin typeface="Arial" panose="020B0604020202020204" pitchFamily="34" charset="0"/>
                <a:cs typeface="Arial" panose="020B0604020202020204" pitchFamily="34" charset="0"/>
              </a:rPr>
              <a:t>. The most recent newsletter (September 2025 included links to </a:t>
            </a:r>
            <a:r>
              <a:rPr lang="en-GB" sz="2000" dirty="0">
                <a:latin typeface="Arial" panose="020B0604020202020204" pitchFamily="34" charset="0"/>
                <a:cs typeface="Arial" panose="020B0604020202020204" pitchFamily="34" charset="0"/>
                <a:hlinkClick r:id="rId7"/>
              </a:rPr>
              <a:t>DfE London RPEC Training Links | </a:t>
            </a:r>
            <a:r>
              <a:rPr lang="en-GB" sz="2000" dirty="0" err="1">
                <a:latin typeface="Arial" panose="020B0604020202020204" pitchFamily="34" charset="0"/>
                <a:cs typeface="Arial" panose="020B0604020202020204" pitchFamily="34" charset="0"/>
                <a:hlinkClick r:id="rId7"/>
              </a:rPr>
              <a:t>Linktree</a:t>
            </a:r>
            <a:r>
              <a:rPr lang="en-GB" sz="2400" dirty="0"/>
              <a:t>, </a:t>
            </a:r>
            <a:r>
              <a:rPr lang="en-GB" sz="2100" dirty="0">
                <a:latin typeface="Arial" panose="020B0604020202020204" pitchFamily="34" charset="0"/>
                <a:cs typeface="Arial" panose="020B0604020202020204" pitchFamily="34" charset="0"/>
              </a:rPr>
              <a:t>to access the following training: introduction to incels, online platforms and extremist content session, and a gaming and extremism session)</a:t>
            </a:r>
            <a:br>
              <a:rPr lang="en-GB" sz="2100" dirty="0">
                <a:latin typeface="Arial" panose="020B0604020202020204" pitchFamily="34" charset="0"/>
                <a:cs typeface="Arial" panose="020B0604020202020204" pitchFamily="34" charset="0"/>
              </a:rPr>
            </a:br>
            <a:endParaRPr lang="en-GB" sz="2000" b="1" dirty="0">
              <a:latin typeface="Arial"/>
              <a:cs typeface="Arial"/>
            </a:endParaRPr>
          </a:p>
          <a:p>
            <a:pPr marL="0" indent="0">
              <a:buNone/>
            </a:pPr>
            <a:r>
              <a:rPr lang="en-GB" sz="1600" b="1" dirty="0">
                <a:latin typeface="Arial"/>
                <a:cs typeface="Arial"/>
              </a:rPr>
              <a:t>Further resources </a:t>
            </a:r>
            <a:r>
              <a:rPr lang="en-GB" sz="1600" dirty="0">
                <a:latin typeface="Arial"/>
                <a:cs typeface="Arial"/>
              </a:rPr>
              <a:t>at: </a:t>
            </a:r>
            <a:r>
              <a:rPr lang="en-GB" sz="1600" dirty="0">
                <a:solidFill>
                  <a:srgbClr val="7030A0"/>
                </a:solidFill>
                <a:latin typeface="Arial"/>
                <a:cs typeface="Arial"/>
                <a:hlinkClick r:id="rId8">
                  <a:extLst>
                    <a:ext uri="{A12FA001-AC4F-418D-AE19-62706E023703}">
                      <ahyp:hlinkClr xmlns:ahyp="http://schemas.microsoft.com/office/drawing/2018/hyperlinkcolor" val="tx"/>
                    </a:ext>
                  </a:extLst>
                </a:hlinkClick>
              </a:rPr>
              <a:t>Educate Against Hate - Prevent Radicalisation &amp; Extremism</a:t>
            </a:r>
            <a:r>
              <a:rPr lang="en-GB" sz="1600" dirty="0">
                <a:solidFill>
                  <a:srgbClr val="7030A0"/>
                </a:solidFill>
                <a:latin typeface="Arial"/>
                <a:cs typeface="Arial"/>
              </a:rPr>
              <a:t>.</a:t>
            </a:r>
          </a:p>
          <a:p>
            <a:pPr marL="0" indent="0">
              <a:buNone/>
            </a:pPr>
            <a:r>
              <a:rPr lang="en-GB" sz="1600" b="1" dirty="0">
                <a:latin typeface="Arial"/>
                <a:cs typeface="Arial"/>
              </a:rPr>
              <a:t>Further specific training and resources for schools (including Prevent Quizzes for staff)</a:t>
            </a:r>
            <a:r>
              <a:rPr lang="en-GB" sz="1600" dirty="0">
                <a:latin typeface="Arial"/>
                <a:cs typeface="Arial"/>
              </a:rPr>
              <a:t> at: </a:t>
            </a:r>
            <a:r>
              <a:rPr lang="en-GB" sz="1600" dirty="0">
                <a:solidFill>
                  <a:srgbClr val="7030A0"/>
                </a:solidFill>
                <a:latin typeface="Arial"/>
                <a:ea typeface="+mn-lt"/>
                <a:cs typeface="+mn-lt"/>
                <a:hlinkClick r:id="rId9">
                  <a:extLst>
                    <a:ext uri="{A12FA001-AC4F-418D-AE19-62706E023703}">
                      <ahyp:hlinkClr xmlns:ahyp="http://schemas.microsoft.com/office/drawing/2018/hyperlinkcolor" val="tx"/>
                    </a:ext>
                  </a:extLst>
                </a:hlinkClick>
              </a:rPr>
              <a:t>The Prevent Duty | London Grid For Learning</a:t>
            </a:r>
            <a:endParaRPr lang="en-GB" sz="1600" dirty="0">
              <a:solidFill>
                <a:srgbClr val="7030A0"/>
              </a:solidFill>
              <a:latin typeface="Arial"/>
              <a:ea typeface="+mn-lt"/>
              <a:cs typeface="+mn-lt"/>
            </a:endParaRPr>
          </a:p>
          <a:p>
            <a:pPr marL="0" indent="0">
              <a:buNone/>
            </a:pPr>
            <a:endParaRPr lang="en-GB" sz="2854"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78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6451E4-2C29-8988-393E-F6915860047C}"/>
              </a:ext>
            </a:extLst>
          </p:cNvPr>
          <p:cNvSpPr/>
          <p:nvPr/>
        </p:nvSpPr>
        <p:spPr>
          <a:xfrm>
            <a:off x="159799" y="206405"/>
            <a:ext cx="4305669" cy="6445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C00000"/>
                </a:solidFill>
                <a:latin typeface="Century Gothic" panose="020B0502020202020204" pitchFamily="34" charset="0"/>
                <a:cs typeface="Arial" panose="020B0604020202020204" pitchFamily="34" charset="0"/>
              </a:rPr>
              <a:t>Key Local Contacts and Links:</a:t>
            </a:r>
          </a:p>
          <a:p>
            <a:r>
              <a:rPr lang="en-GB" sz="1400" b="1" dirty="0">
                <a:solidFill>
                  <a:schemeClr val="tx1"/>
                </a:solidFill>
                <a:latin typeface="Arial" panose="020B0604020202020204" pitchFamily="34" charset="0"/>
                <a:cs typeface="Arial" panose="020B0604020202020204" pitchFamily="34" charset="0"/>
              </a:rPr>
              <a:t>Shropshire Council’s Prevent Lead is Rachel Robinson.</a:t>
            </a:r>
          </a:p>
          <a:p>
            <a:endParaRPr lang="en-GB" sz="1400" b="1"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For any Prevent related queries, please contact: </a:t>
            </a:r>
            <a:r>
              <a:rPr lang="en-GB" sz="1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SSCPbusinessunit@shropshire.gov.uk</a:t>
            </a:r>
            <a:endParaRPr lang="en-GB" sz="1400"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Channel Panel Chair</a:t>
            </a:r>
          </a:p>
          <a:p>
            <a:r>
              <a:rPr lang="en-GB" sz="1400" u="sng" dirty="0">
                <a:solidFill>
                  <a:schemeClr val="tx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Cezar.Sarbu@shropshire.gov.uk</a:t>
            </a:r>
            <a:endParaRPr lang="en-GB" sz="1400" u="sng" dirty="0">
              <a:solidFill>
                <a:schemeClr val="tx1"/>
              </a:solidFill>
              <a:effectLst/>
              <a:latin typeface="Arial" panose="020B0604020202020204" pitchFamily="34" charset="0"/>
              <a:ea typeface="Calibri" panose="020F0502020204030204" pitchFamily="34" charset="0"/>
            </a:endParaRPr>
          </a:p>
          <a:p>
            <a:endParaRPr lang="en-GB" sz="1400" u="sng" dirty="0">
              <a:solidFill>
                <a:srgbClr val="0563C1"/>
              </a:solidFill>
              <a:effectLst/>
              <a:latin typeface="Arial" panose="020B0604020202020204" pitchFamily="34" charset="0"/>
              <a:ea typeface="Calibri" panose="020F0502020204030204" pitchFamily="34" charset="0"/>
            </a:endParaRPr>
          </a:p>
          <a:p>
            <a:r>
              <a:rPr lang="en-GB" sz="1400" b="1" dirty="0">
                <a:solidFill>
                  <a:schemeClr val="tx1"/>
                </a:solidFill>
                <a:latin typeface="Arial" panose="020B0604020202020204" pitchFamily="34" charset="0"/>
                <a:ea typeface="Calibri" panose="020F0502020204030204" pitchFamily="34" charset="0"/>
                <a:cs typeface="Arial" panose="020B0604020202020204" pitchFamily="34" charset="0"/>
              </a:rPr>
              <a:t>Channel Panel Vice Chair,</a:t>
            </a:r>
          </a:p>
          <a:p>
            <a:r>
              <a:rPr lang="en-GB" sz="1400" dirty="0">
                <a:solidFill>
                  <a:schemeClr val="tx1"/>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Jane.rose@shropshire.gov.uk</a:t>
            </a:r>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400" b="1" dirty="0">
                <a:solidFill>
                  <a:schemeClr val="tx1"/>
                </a:solidFill>
                <a:latin typeface="Arial" panose="020B0604020202020204" pitchFamily="34" charset="0"/>
                <a:ea typeface="Calibri" panose="020F0502020204030204" pitchFamily="34" charset="0"/>
                <a:cs typeface="Arial" panose="020B0604020202020204" pitchFamily="34" charset="0"/>
              </a:rPr>
              <a:t>Channel Panel representative Learning and Skills</a:t>
            </a:r>
          </a:p>
          <a:p>
            <a:r>
              <a:rPr lang="en-GB" sz="1400" u="sng" dirty="0">
                <a:solidFill>
                  <a:schemeClr val="tx1"/>
                </a:solidFill>
                <a:latin typeface="Arial" panose="020B0604020202020204" pitchFamily="34" charset="0"/>
                <a:cs typeface="Arial" panose="020B0604020202020204" pitchFamily="34" charset="0"/>
              </a:rPr>
              <a:t>Jan</a:t>
            </a:r>
            <a:r>
              <a:rPr lang="en-GB" sz="1400" u="sng"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e.Parsons@shropshire.gov.uk</a:t>
            </a:r>
            <a:r>
              <a:rPr lang="en-GB" sz="1400" u="sng" dirty="0">
                <a:solidFill>
                  <a:schemeClr val="tx1"/>
                </a:solidFill>
                <a:latin typeface="Arial" panose="020B0604020202020204" pitchFamily="34" charset="0"/>
                <a:cs typeface="Arial" panose="020B0604020202020204" pitchFamily="34" charset="0"/>
              </a:rPr>
              <a:t> </a:t>
            </a:r>
          </a:p>
          <a:p>
            <a:endParaRPr lang="en-GB" sz="1400"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West Mercia Police Prevent Engagement Officer: </a:t>
            </a:r>
          </a:p>
          <a:p>
            <a:r>
              <a:rPr lang="en-GB" sz="1400" u="sng" dirty="0">
                <a:solidFill>
                  <a:schemeClr val="tx1"/>
                </a:solidFill>
                <a:effectLst/>
                <a:latin typeface="Arial" panose="020B0604020202020204" pitchFamily="34" charset="0"/>
                <a:cs typeface="Arial" panose="020B0604020202020204" pitchFamily="34" charset="0"/>
              </a:rPr>
              <a:t>prevent@westmercia.police.uk</a:t>
            </a:r>
          </a:p>
          <a:p>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01386 591815 </a:t>
            </a:r>
          </a:p>
          <a:p>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West Midlands Regional Prevent Co-Ordinator</a:t>
            </a:r>
          </a:p>
          <a:p>
            <a:r>
              <a:rPr lang="en-GB" sz="1400" u="sng" dirty="0">
                <a:solidFill>
                  <a:schemeClr val="tx1"/>
                </a:solidFill>
                <a:effectLst/>
                <a:latin typeface="Arial" panose="020B0604020202020204" pitchFamily="34" charset="0"/>
                <a:ea typeface="Aptos" panose="020B0004020202020204" pitchFamily="34" charset="0"/>
                <a:hlinkClick r:id="rId7">
                  <a:extLst>
                    <a:ext uri="{A12FA001-AC4F-418D-AE19-62706E023703}">
                      <ahyp:hlinkClr xmlns:ahyp="http://schemas.microsoft.com/office/drawing/2018/hyperlinkcolor" val="tx"/>
                    </a:ext>
                  </a:extLst>
                </a:hlinkClick>
              </a:rPr>
              <a:t>Alamgir.sheriyar@education.gov.uk</a:t>
            </a:r>
            <a:r>
              <a:rPr lang="en-GB" sz="1400" u="sng" dirty="0">
                <a:solidFill>
                  <a:schemeClr val="tx1"/>
                </a:solidFill>
                <a:effectLst/>
                <a:latin typeface="Arial" panose="020B0604020202020204" pitchFamily="34" charset="0"/>
                <a:ea typeface="Aptos" panose="020B0004020202020204" pitchFamily="34" charset="0"/>
              </a:rPr>
              <a:t>.</a:t>
            </a:r>
            <a:endParaRPr lang="en-GB" sz="1400" b="1"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en-GB" sz="1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1760C78-DF1F-F787-0C96-E9586B7562EF}"/>
              </a:ext>
            </a:extLst>
          </p:cNvPr>
          <p:cNvSpPr/>
          <p:nvPr/>
        </p:nvSpPr>
        <p:spPr>
          <a:xfrm>
            <a:off x="4595673" y="162757"/>
            <a:ext cx="7436528" cy="653248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pPr lvl="1"/>
            <a:r>
              <a:rPr lang="en-GB" b="1" dirty="0">
                <a:solidFill>
                  <a:srgbClr val="C00000"/>
                </a:solidFill>
                <a:latin typeface="Century Gothic" panose="020B0502020202020204" pitchFamily="34" charset="0"/>
                <a:cs typeface="Arial" panose="020B0604020202020204" pitchFamily="34" charset="0"/>
              </a:rPr>
              <a:t>     </a:t>
            </a:r>
          </a:p>
          <a:p>
            <a:pPr lvl="1"/>
            <a:r>
              <a:rPr lang="en-GB" b="1" dirty="0">
                <a:solidFill>
                  <a:srgbClr val="C00000"/>
                </a:solidFill>
                <a:latin typeface="Century Gothic" panose="020B0502020202020204" pitchFamily="34" charset="0"/>
                <a:cs typeface="Arial" panose="020B0604020202020204" pitchFamily="34" charset="0"/>
              </a:rPr>
              <a:t> Prevent Referrals and Advice</a:t>
            </a:r>
          </a:p>
          <a:p>
            <a:pPr lvl="1"/>
            <a:endParaRPr lang="en-GB" b="1" dirty="0">
              <a:solidFill>
                <a:schemeClr val="tx1"/>
              </a:solidFill>
              <a:latin typeface="Arial" panose="020B0604020202020204" pitchFamily="34" charset="0"/>
              <a:cs typeface="Arial" panose="020B0604020202020204" pitchFamily="34" charset="0"/>
            </a:endParaRPr>
          </a:p>
          <a:p>
            <a:pPr lvl="1"/>
            <a:r>
              <a:rPr lang="en-GB" b="1" dirty="0">
                <a:solidFill>
                  <a:schemeClr val="tx1"/>
                </a:solidFill>
                <a:latin typeface="Arial"/>
                <a:cs typeface="Arial"/>
              </a:rPr>
              <a:t>Guidance and Tools:</a:t>
            </a:r>
          </a:p>
          <a:p>
            <a:pPr lvl="1"/>
            <a:r>
              <a:rPr lang="en-GB" dirty="0">
                <a:solidFill>
                  <a:schemeClr val="tx1"/>
                </a:solidFill>
                <a:latin typeface="Arial"/>
                <a:cs typeface="Arial"/>
              </a:rPr>
              <a:t>Local: </a:t>
            </a:r>
            <a:r>
              <a:rPr lang="en-GB" dirty="0">
                <a:solidFill>
                  <a:srgbClr val="7030A0"/>
                </a:solidFill>
                <a:latin typeface="Arial"/>
                <a:cs typeface="Arial"/>
                <a:hlinkClick r:id="rId8">
                  <a:extLst>
                    <a:ext uri="{A12FA001-AC4F-418D-AE19-62706E023703}">
                      <ahyp:hlinkClr xmlns:ahyp="http://schemas.microsoft.com/office/drawing/2018/hyperlinkcolor" val="tx"/>
                    </a:ext>
                  </a:extLst>
                </a:hlinkClick>
              </a:rPr>
              <a:t>West </a:t>
            </a:r>
            <a:r>
              <a:rPr lang="en-GB" dirty="0" err="1">
                <a:solidFill>
                  <a:srgbClr val="7030A0"/>
                </a:solidFill>
                <a:latin typeface="Arial"/>
                <a:cs typeface="Arial"/>
                <a:hlinkClick r:id="rId8">
                  <a:extLst>
                    <a:ext uri="{A12FA001-AC4F-418D-AE19-62706E023703}">
                      <ahyp:hlinkClr xmlns:ahyp="http://schemas.microsoft.com/office/drawing/2018/hyperlinkcolor" val="tx"/>
                    </a:ext>
                  </a:extLst>
                </a:hlinkClick>
              </a:rPr>
              <a:t>Mids</a:t>
            </a:r>
            <a:r>
              <a:rPr lang="en-GB" dirty="0">
                <a:solidFill>
                  <a:srgbClr val="7030A0"/>
                </a:solidFill>
                <a:latin typeface="Arial"/>
                <a:cs typeface="Arial"/>
                <a:hlinkClick r:id="rId8">
                  <a:extLst>
                    <a:ext uri="{A12FA001-AC4F-418D-AE19-62706E023703}">
                      <ahyp:hlinkClr xmlns:ahyp="http://schemas.microsoft.com/office/drawing/2018/hyperlinkcolor" val="tx"/>
                    </a:ext>
                  </a:extLst>
                </a:hlinkClick>
              </a:rPr>
              <a:t> procedures - Radicalisation, terrorist and extremist ideology</a:t>
            </a:r>
            <a:endParaRPr lang="en-GB" dirty="0">
              <a:solidFill>
                <a:srgbClr val="7030A0"/>
              </a:solidFill>
              <a:latin typeface="Arial"/>
              <a:cs typeface="Arial"/>
            </a:endParaRPr>
          </a:p>
          <a:p>
            <a:pPr lvl="1"/>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National: </a:t>
            </a:r>
            <a:r>
              <a:rPr lang="en-GB"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Managing risk of radicalisation in your education setting </a:t>
            </a:r>
            <a:r>
              <a:rPr lang="en-GB" dirty="0">
                <a:solidFill>
                  <a:schemeClr val="tx1"/>
                </a:solidFill>
                <a:latin typeface="Arial" panose="020B0604020202020204" pitchFamily="34" charset="0"/>
                <a:cs typeface="Arial" panose="020B0604020202020204" pitchFamily="34" charset="0"/>
              </a:rPr>
              <a:t>and</a:t>
            </a:r>
            <a:r>
              <a:rPr lang="en-GB" dirty="0">
                <a:latin typeface="Arial" panose="020B0604020202020204" pitchFamily="34" charset="0"/>
                <a:cs typeface="Arial" panose="020B0604020202020204" pitchFamily="34" charset="0"/>
                <a:hlinkClick r:id="rId9"/>
              </a:rPr>
              <a:t> </a:t>
            </a:r>
            <a:r>
              <a:rPr lang="en-GB"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Making a referral to Prevent</a:t>
            </a:r>
            <a:endParaRPr lang="en-GB" dirty="0">
              <a:solidFill>
                <a:srgbClr val="7030A0"/>
              </a:solidFill>
              <a:latin typeface="Arial" panose="020B0604020202020204" pitchFamily="34" charset="0"/>
              <a:cs typeface="Arial" panose="020B0604020202020204" pitchFamily="34" charset="0"/>
            </a:endParaRPr>
          </a:p>
          <a:p>
            <a:pPr lvl="1"/>
            <a:endParaRPr kumimoji="0" lang="en-GB" b="1" i="0" u="none" strike="noStrike" kern="1200" cap="none" spc="0" normalizeH="0" baseline="0" noProof="0" dirty="0">
              <a:ln>
                <a:noFill/>
              </a:ln>
              <a:solidFill>
                <a:srgbClr val="7030A0"/>
              </a:solidFill>
              <a:effectLst/>
              <a:uLnTx/>
              <a:uFillTx/>
              <a:latin typeface="Arial" panose="020B0604020202020204" pitchFamily="34" charset="0"/>
              <a:ea typeface="Arial" panose="020B0604020202020204" pitchFamily="34" charset="0"/>
              <a:cs typeface="Arial" panose="020B0604020202020204" pitchFamily="34" charset="0"/>
            </a:endParaRPr>
          </a:p>
          <a:p>
            <a:pPr lvl="1">
              <a:spcAft>
                <a:spcPts val="800"/>
              </a:spcAft>
              <a:defRPr/>
            </a:pPr>
            <a:r>
              <a:rPr kumimoji="0" lang="en-GB"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Referrals: </a:t>
            </a:r>
            <a:endParaRPr lang="en-GB" u="sng" dirty="0">
              <a:solidFill>
                <a:prstClr val="black"/>
              </a:solidFill>
              <a:latin typeface="Arial"/>
              <a:ea typeface="Arial" panose="020B0604020202020204" pitchFamily="34" charset="0"/>
              <a:cs typeface="Arial"/>
            </a:endParaRPr>
          </a:p>
          <a:p>
            <a:pPr lvl="1">
              <a:spcAft>
                <a:spcPts val="800"/>
              </a:spcAft>
              <a:defRPr/>
            </a:pPr>
            <a:r>
              <a:rPr kumimoji="0" lang="en-GB"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Referral forms can be found at: </a:t>
            </a:r>
            <a:r>
              <a:rPr lang="en-GB" dirty="0">
                <a:solidFill>
                  <a:srgbClr val="7030A0"/>
                </a:solidFill>
                <a:latin typeface="Arial"/>
                <a:cs typeface="Arial"/>
                <a:hlinkClick r:id="rId11">
                  <a:extLst>
                    <a:ext uri="{A12FA001-AC4F-418D-AE19-62706E023703}">
                      <ahyp:hlinkClr xmlns:ahyp="http://schemas.microsoft.com/office/drawing/2018/hyperlinkcolor" val="tx"/>
                    </a:ext>
                  </a:extLst>
                </a:hlinkClick>
              </a:rPr>
              <a:t>The Prevent Duty (Preventing Terrorism) | Shropshire Learning Gateway</a:t>
            </a:r>
            <a:endParaRPr lang="en-GB" b="0" i="0" u="sng" strike="noStrike" kern="1200" cap="none" spc="0" normalizeH="0" baseline="0" noProof="0" dirty="0">
              <a:ln>
                <a:noFill/>
              </a:ln>
              <a:solidFill>
                <a:srgbClr val="7030A0"/>
              </a:solidFill>
              <a:effectLst/>
              <a:uLnTx/>
              <a:uFillTx/>
              <a:latin typeface="Arial"/>
              <a:ea typeface="Arial" panose="020B0604020202020204" pitchFamily="34" charset="0"/>
              <a:cs typeface="Arial"/>
            </a:endParaRPr>
          </a:p>
          <a:p>
            <a:pPr lvl="1">
              <a:spcAft>
                <a:spcPts val="800"/>
              </a:spcAft>
              <a:defRPr/>
            </a:pPr>
            <a:r>
              <a:rPr kumimoji="0" lang="en-GB"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Alternatively, you can report via the West Mercia website </a:t>
            </a:r>
            <a:r>
              <a:rPr kumimoji="0" lang="en-GB" b="0"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West Mercia Police</a:t>
            </a:r>
            <a:r>
              <a:rPr kumimoji="0" lang="en-GB" b="0"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lvl="1">
              <a:spcAft>
                <a:spcPts val="800"/>
              </a:spcAft>
              <a:defRPr/>
            </a:pP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DfE Regional Prevent Updates: </a:t>
            </a:r>
          </a:p>
          <a:p>
            <a:pPr lvl="1">
              <a:spcAft>
                <a:spcPts val="800"/>
              </a:spcAft>
              <a:defRPr/>
            </a:pPr>
            <a:r>
              <a:rPr lang="en-GB" dirty="0">
                <a:solidFill>
                  <a:srgbClr val="7030A0"/>
                </a:solidFill>
                <a:latin typeface="Arial" panose="020B0604020202020204" pitchFamily="34" charset="0"/>
                <a:ea typeface="Calibri" panose="020F0502020204030204" pitchFamily="34" charset="0"/>
                <a:cs typeface="Times New Roman" panose="02020603050405020304" pitchFamily="18" charset="0"/>
                <a:hlinkClick r:id="rId13"/>
              </a:rPr>
              <a:t>Sign up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for the Newsletter</a:t>
            </a:r>
            <a:endParaRPr kumimoji="0" lang="en-GB"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lvl="1">
              <a:spcAft>
                <a:spcPts val="800"/>
              </a:spcAft>
              <a:defRPr/>
            </a:pPr>
            <a:r>
              <a:rPr kumimoji="0" lang="en-GB" b="1" i="0" u="none" strike="noStrike" kern="1200" cap="none" spc="0" normalizeH="0" baseline="0" noProof="0" dirty="0">
                <a:ln>
                  <a:noFill/>
                </a:ln>
                <a:solidFill>
                  <a:schemeClr val="tx1"/>
                </a:solidFill>
                <a:effectLst/>
                <a:uLnTx/>
                <a:uFillTx/>
                <a:latin typeface="Arial"/>
                <a:ea typeface="Calibri"/>
                <a:cs typeface="Times New Roman"/>
              </a:rPr>
              <a:t>Advice:</a:t>
            </a:r>
            <a:endParaRPr lang="en-GB" i="0" u="none" strike="noStrike" kern="1200" cap="none" spc="0" normalizeH="0" baseline="0" noProof="0" dirty="0">
              <a:ln>
                <a:noFill/>
              </a:ln>
              <a:solidFill>
                <a:schemeClr val="tx1"/>
              </a:solidFill>
              <a:effectLst/>
              <a:uLnTx/>
              <a:uFillTx/>
              <a:latin typeface="Arial"/>
              <a:ea typeface="Calibri"/>
              <a:cs typeface="Times New Roman"/>
            </a:endParaRPr>
          </a:p>
          <a:p>
            <a:pPr lvl="1">
              <a:spcAft>
                <a:spcPts val="800"/>
              </a:spcAf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uncertain about whether threshold is met for a Prevent referral, contact West Mercia Police on 01386 591821 for a consultation</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spcAft>
                <a:spcPts val="800"/>
              </a:spcAf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For assistance with completion of a Prevent referral form, contact the West Midlands Prevent hub 0121 251 0241.</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80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u="sng" dirty="0">
              <a:solidFill>
                <a:srgbClr val="0563C1"/>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5902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88CC81-3DD7-CA82-C2EF-5274F22F5BD5}"/>
              </a:ext>
            </a:extLst>
          </p:cNvPr>
          <p:cNvSpPr>
            <a:spLocks noGrp="1"/>
          </p:cNvSpPr>
          <p:nvPr>
            <p:ph type="title"/>
          </p:nvPr>
        </p:nvSpPr>
        <p:spPr>
          <a:xfrm>
            <a:off x="0" y="0"/>
            <a:ext cx="12192000" cy="1325563"/>
          </a:xfrm>
          <a:solidFill>
            <a:srgbClr val="7030A0">
              <a:alpha val="25000"/>
            </a:srgbClr>
          </a:solidFill>
        </p:spPr>
        <p:txBody>
          <a:bodyPr vert="horz" lIns="91440" tIns="45720" rIns="91440" bIns="45720" rtlCol="0" anchor="b">
            <a:normAutofit/>
          </a:bodyPr>
          <a:lstStyle/>
          <a:p>
            <a:pPr algn="ctr" eaLnBrk="1" hangingPunct="1">
              <a:defRPr/>
            </a:pPr>
            <a:r>
              <a:rPr lang="en-US" sz="4000" b="1" u="sng">
                <a:solidFill>
                  <a:srgbClr val="FFFFFF"/>
                </a:solidFill>
                <a:latin typeface="Century Gothic" panose="020B0502020202020204" pitchFamily="34" charset="0"/>
              </a:rPr>
              <a:t>Preventing and Responding to hate-related behaviour helps to prevent radicalisation. </a:t>
            </a:r>
          </a:p>
        </p:txBody>
      </p:sp>
      <p:sp>
        <p:nvSpPr>
          <p:cNvPr id="4" name="Rectangle 3">
            <a:hlinkClick r:id="rId4"/>
            <a:extLst>
              <a:ext uri="{FF2B5EF4-FFF2-40B4-BE49-F238E27FC236}">
                <a16:creationId xmlns:a16="http://schemas.microsoft.com/office/drawing/2014/main" id="{78061E13-E72D-91FE-A448-2636EC2DC6BF}"/>
              </a:ext>
            </a:extLst>
          </p:cNvPr>
          <p:cNvSpPr/>
          <p:nvPr/>
        </p:nvSpPr>
        <p:spPr>
          <a:xfrm>
            <a:off x="2993749" y="1325563"/>
            <a:ext cx="6204501" cy="3741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Hate-related behaviour =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behaviour by </a:t>
            </a:r>
            <a:r>
              <a:rPr kumimoji="0" lang="en-GB" sz="1700" b="0"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a one person towards another (child or adult)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Perceived by </a:t>
            </a:r>
            <a:r>
              <a:rPr kumimoji="0" lang="en-GB" sz="1700" b="0"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the </a:t>
            </a:r>
            <a:r>
              <a:rPr kumimoji="0" lang="en-GB" sz="1700" b="0" i="0" u="sng"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child or adult experiencing the behaviour or anyone else</a:t>
            </a:r>
            <a:r>
              <a:rPr kumimoji="0" lang="en-GB" sz="1700" b="0"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 to be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Prejudice towards </a:t>
            </a:r>
            <a:r>
              <a:rPr kumimoji="0" lang="en-GB" sz="1700" b="0"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rPr>
              <a:t>them because of their race, religion, sexual orientation, disability or because they are transgender (one of the Equality Act 2010 protected characteristics).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700" dirty="0">
                <a:solidFill>
                  <a:srgbClr val="1F2025"/>
                </a:solidFill>
                <a:latin typeface="Century Gothic" panose="020B0502020202020204" pitchFamily="34" charset="0"/>
              </a:rPr>
              <a:t>Recognise hate related behaviour but always follow the Prevent pathway where appropriate.</a:t>
            </a:r>
            <a:endParaRPr kumimoji="0" lang="en-GB" sz="1700" b="0" i="0" u="none" strike="noStrike" kern="1200" cap="none" spc="0" normalizeH="0" baseline="0" noProof="0" dirty="0">
              <a:ln>
                <a:noFill/>
              </a:ln>
              <a:solidFill>
                <a:srgbClr val="1F2025"/>
              </a:solidFill>
              <a:effectLst/>
              <a:uLnTx/>
              <a:uFillTx/>
              <a:latin typeface="Century Gothic" panose="020B0502020202020204" pitchFamily="34" charset="0"/>
              <a:ea typeface="+mn-ea"/>
              <a:cs typeface="+mn-cs"/>
            </a:endParaRPr>
          </a:p>
          <a:p>
            <a:pPr marR="0" lvl="0" algn="l" defTabSz="914400" rtl="0" eaLnBrk="1" fontAlgn="base" latinLnBrk="0" hangingPunct="1">
              <a:lnSpc>
                <a:spcPct val="100000"/>
              </a:lnSpc>
              <a:spcBef>
                <a:spcPts val="0"/>
              </a:spcBef>
              <a:spcAft>
                <a:spcPts val="0"/>
              </a:spcAft>
              <a:buClrTx/>
              <a:buSzTx/>
              <a:tabLst/>
              <a:defRPr/>
            </a:pPr>
            <a:r>
              <a:rPr kumimoji="0" lang="en-GB" sz="1600" b="0" i="1" u="none" strike="noStrike" kern="1200" cap="none" spc="0" normalizeH="0" baseline="0" noProof="0" dirty="0">
                <a:ln>
                  <a:noFill/>
                </a:ln>
                <a:solidFill>
                  <a:srgbClr val="1F2025"/>
                </a:solidFill>
                <a:effectLst/>
                <a:uLnTx/>
                <a:uFillTx/>
                <a:ea typeface="+mn-ea"/>
                <a:cs typeface="+mn-cs"/>
              </a:rPr>
              <a:t>Find out more at: </a:t>
            </a:r>
            <a:r>
              <a:rPr lang="en-GB" sz="1600" i="1" dirty="0">
                <a:solidFill>
                  <a:srgbClr val="7030A0"/>
                </a:solidFill>
                <a:hlinkClick r:id="rId4">
                  <a:extLst>
                    <a:ext uri="{A12FA001-AC4F-418D-AE19-62706E023703}">
                      <ahyp:hlinkClr xmlns:ahyp="http://schemas.microsoft.com/office/drawing/2018/hyperlinkcolor" val="tx"/>
                    </a:ext>
                  </a:extLst>
                </a:hlinkClick>
              </a:rPr>
              <a:t>What is Hate Crime? - True Vision</a:t>
            </a:r>
            <a:endParaRPr lang="en-GB" sz="1600" i="1" dirty="0">
              <a:solidFill>
                <a:srgbClr val="7030A0"/>
              </a:solidFill>
            </a:endParaRPr>
          </a:p>
          <a:p>
            <a:pPr marR="0" lvl="0" algn="l" defTabSz="914400" rtl="0" eaLnBrk="1" fontAlgn="base" latinLnBrk="0" hangingPunct="1">
              <a:lnSpc>
                <a:spcPct val="100000"/>
              </a:lnSpc>
              <a:spcBef>
                <a:spcPts val="0"/>
              </a:spcBef>
              <a:spcAft>
                <a:spcPts val="0"/>
              </a:spcAft>
              <a:buClrTx/>
              <a:buSzTx/>
              <a:tabLst/>
              <a:defRPr/>
            </a:pPr>
            <a:r>
              <a:rPr lang="en-GB" sz="1600" i="1" dirty="0">
                <a:solidFill>
                  <a:schemeClr val="tx1"/>
                </a:solidFill>
              </a:rPr>
              <a:t>You will also need to consider whether to notify Police: </a:t>
            </a:r>
            <a:r>
              <a:rPr lang="en-GB" sz="1600" i="1" dirty="0">
                <a:solidFill>
                  <a:srgbClr val="7030A0"/>
                </a:solidFill>
              </a:rPr>
              <a:t>Use </a:t>
            </a:r>
            <a:r>
              <a:rPr lang="en-GB" sz="1600" i="1" dirty="0">
                <a:solidFill>
                  <a:srgbClr val="7030A0"/>
                </a:solidFill>
                <a:hlinkClick r:id="rId5">
                  <a:extLst>
                    <a:ext uri="{A12FA001-AC4F-418D-AE19-62706E023703}">
                      <ahyp:hlinkClr xmlns:ahyp="http://schemas.microsoft.com/office/drawing/2018/hyperlinkcolor" val="tx"/>
                    </a:ext>
                  </a:extLst>
                </a:hlinkClick>
              </a:rPr>
              <a:t>When-to-call-the-police--guidance-for-schools-and-colleges</a:t>
            </a:r>
            <a:r>
              <a:rPr lang="en-GB" sz="1600" i="1" dirty="0">
                <a:solidFill>
                  <a:srgbClr val="0070C0"/>
                </a:solidFill>
              </a:rPr>
              <a:t> </a:t>
            </a:r>
            <a:r>
              <a:rPr lang="en-GB" sz="1600" i="1" dirty="0">
                <a:solidFill>
                  <a:schemeClr val="tx1"/>
                </a:solidFill>
              </a:rPr>
              <a:t>to help you. </a:t>
            </a:r>
            <a:endParaRPr kumimoji="0" lang="en-GB" sz="1700" b="0" i="1"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418CDE14-7E65-6584-42D6-2173FAF9C738}"/>
              </a:ext>
            </a:extLst>
          </p:cNvPr>
          <p:cNvPicPr>
            <a:picLocks noChangeAspect="1"/>
          </p:cNvPicPr>
          <p:nvPr/>
        </p:nvPicPr>
        <p:blipFill>
          <a:blip r:embed="rId6"/>
          <a:stretch>
            <a:fillRect/>
          </a:stretch>
        </p:blipFill>
        <p:spPr>
          <a:xfrm>
            <a:off x="-1" y="2959306"/>
            <a:ext cx="2993749" cy="3899646"/>
          </a:xfrm>
          <a:prstGeom prst="rect">
            <a:avLst/>
          </a:prstGeom>
        </p:spPr>
      </p:pic>
      <p:pic>
        <p:nvPicPr>
          <p:cNvPr id="7" name="Picture 6">
            <a:extLst>
              <a:ext uri="{FF2B5EF4-FFF2-40B4-BE49-F238E27FC236}">
                <a16:creationId xmlns:a16="http://schemas.microsoft.com/office/drawing/2014/main" id="{87019648-D361-5DFB-8720-FD84CA45E6F0}"/>
              </a:ext>
            </a:extLst>
          </p:cNvPr>
          <p:cNvPicPr>
            <a:picLocks noChangeAspect="1"/>
          </p:cNvPicPr>
          <p:nvPr/>
        </p:nvPicPr>
        <p:blipFill rotWithShape="1">
          <a:blip r:embed="rId7"/>
          <a:srcRect l="5390" r="34600" b="16138"/>
          <a:stretch/>
        </p:blipFill>
        <p:spPr>
          <a:xfrm>
            <a:off x="-2" y="6211669"/>
            <a:ext cx="1122745" cy="646331"/>
          </a:xfrm>
          <a:prstGeom prst="rect">
            <a:avLst/>
          </a:prstGeom>
        </p:spPr>
      </p:pic>
      <p:pic>
        <p:nvPicPr>
          <p:cNvPr id="8" name="Picture 7">
            <a:hlinkClick r:id="rId8"/>
            <a:extLst>
              <a:ext uri="{FF2B5EF4-FFF2-40B4-BE49-F238E27FC236}">
                <a16:creationId xmlns:a16="http://schemas.microsoft.com/office/drawing/2014/main" id="{A51A2408-2FDA-8E55-ED24-BF27A39A002E}"/>
              </a:ext>
            </a:extLst>
          </p:cNvPr>
          <p:cNvPicPr>
            <a:picLocks noChangeAspect="1"/>
          </p:cNvPicPr>
          <p:nvPr/>
        </p:nvPicPr>
        <p:blipFill>
          <a:blip r:embed="rId9"/>
          <a:stretch>
            <a:fillRect/>
          </a:stretch>
        </p:blipFill>
        <p:spPr>
          <a:xfrm>
            <a:off x="3334871" y="5163671"/>
            <a:ext cx="5411096" cy="1729054"/>
          </a:xfrm>
          <a:prstGeom prst="rect">
            <a:avLst/>
          </a:prstGeom>
        </p:spPr>
      </p:pic>
      <p:sp>
        <p:nvSpPr>
          <p:cNvPr id="9" name="TextBox 8">
            <a:extLst>
              <a:ext uri="{FF2B5EF4-FFF2-40B4-BE49-F238E27FC236}">
                <a16:creationId xmlns:a16="http://schemas.microsoft.com/office/drawing/2014/main" id="{0995C343-DBA7-FD0B-EE56-CCBC646371CD}"/>
              </a:ext>
            </a:extLst>
          </p:cNvPr>
          <p:cNvSpPr txBox="1"/>
          <p:nvPr/>
        </p:nvSpPr>
        <p:spPr>
          <a:xfrm>
            <a:off x="0" y="4088943"/>
            <a:ext cx="2861534" cy="830997"/>
          </a:xfrm>
          <a:prstGeom prst="rect">
            <a:avLst/>
          </a:prstGeom>
          <a:solidFill>
            <a:schemeClr val="bg1"/>
          </a:solidFill>
        </p:spPr>
        <p:txBody>
          <a:bodyPr wrap="square">
            <a:spAutoFit/>
          </a:bodyPr>
          <a:lstStyle/>
          <a:p>
            <a:r>
              <a:rPr kumimoji="0" lang="en-GB" sz="1200" b="0" i="1" u="none" strike="noStrike" kern="1200" cap="none" spc="0" normalizeH="0" baseline="0" noProof="0">
                <a:ln>
                  <a:noFill/>
                </a:ln>
                <a:solidFill>
                  <a:srgbClr val="1F2025"/>
                </a:solidFill>
                <a:effectLst/>
                <a:uLnTx/>
                <a:uFillTx/>
                <a:cs typeface="Arial" panose="020B0604020202020204" pitchFamily="34" charset="0"/>
              </a:rPr>
              <a:t>Find out more about the </a:t>
            </a:r>
            <a:r>
              <a:rPr kumimoji="0" lang="en-GB" sz="1200" b="0" i="1" u="none" strike="noStrike" kern="1200" cap="none" spc="0" normalizeH="0" baseline="0" noProof="0" err="1">
                <a:ln>
                  <a:noFill/>
                </a:ln>
                <a:solidFill>
                  <a:srgbClr val="1F2025"/>
                </a:solidFill>
                <a:effectLst/>
                <a:uLnTx/>
                <a:uFillTx/>
                <a:cs typeface="Arial" panose="020B0604020202020204" pitchFamily="34" charset="0"/>
              </a:rPr>
              <a:t>i</a:t>
            </a:r>
            <a:r>
              <a:rPr kumimoji="0" lang="en-GB" sz="1200" b="0" i="1" u="none" strike="noStrike" kern="1200" cap="none" spc="0" normalizeH="0" baseline="0" noProof="0">
                <a:ln>
                  <a:noFill/>
                </a:ln>
                <a:solidFill>
                  <a:srgbClr val="1F2025"/>
                </a:solidFill>
                <a:effectLst/>
                <a:uLnTx/>
                <a:uFillTx/>
                <a:cs typeface="Arial" panose="020B0604020202020204" pitchFamily="34" charset="0"/>
              </a:rPr>
              <a:t> am Me! Programme at: </a:t>
            </a:r>
            <a:r>
              <a:rPr lang="en-GB" sz="1200" i="1">
                <a:solidFill>
                  <a:srgbClr val="7030A0"/>
                </a:solidFill>
                <a:cs typeface="Arial" panose="020B0604020202020204" pitchFamily="34" charset="0"/>
                <a:hlinkClick r:id="rId10">
                  <a:extLst>
                    <a:ext uri="{A12FA001-AC4F-418D-AE19-62706E023703}">
                      <ahyp:hlinkClr xmlns:ahyp="http://schemas.microsoft.com/office/drawing/2018/hyperlinkcolor" val="tx"/>
                    </a:ext>
                  </a:extLst>
                </a:hlinkClick>
              </a:rPr>
              <a:t>The Prevent Duty (Preventing Terrorism) | Shropshire Learning Gateway</a:t>
            </a:r>
            <a:endParaRPr lang="en-GB" sz="1200" i="1">
              <a:solidFill>
                <a:srgbClr val="7030A0"/>
              </a:solidFill>
              <a:cs typeface="Arial" panose="020B0604020202020204" pitchFamily="34" charset="0"/>
            </a:endParaRPr>
          </a:p>
        </p:txBody>
      </p:sp>
      <p:pic>
        <p:nvPicPr>
          <p:cNvPr id="6" name="Picture 5">
            <a:extLst>
              <a:ext uri="{FF2B5EF4-FFF2-40B4-BE49-F238E27FC236}">
                <a16:creationId xmlns:a16="http://schemas.microsoft.com/office/drawing/2014/main" id="{C7515111-F16E-8639-AD1C-4814F9F02906}"/>
              </a:ext>
            </a:extLst>
          </p:cNvPr>
          <p:cNvPicPr>
            <a:picLocks noChangeAspect="1"/>
          </p:cNvPicPr>
          <p:nvPr/>
        </p:nvPicPr>
        <p:blipFill>
          <a:blip r:embed="rId11"/>
          <a:stretch>
            <a:fillRect/>
          </a:stretch>
        </p:blipFill>
        <p:spPr>
          <a:xfrm>
            <a:off x="9198250" y="4255574"/>
            <a:ext cx="2914800" cy="1816193"/>
          </a:xfrm>
          <a:prstGeom prst="rect">
            <a:avLst/>
          </a:prstGeom>
        </p:spPr>
      </p:pic>
      <p:sp>
        <p:nvSpPr>
          <p:cNvPr id="12" name="Rectangle 11">
            <a:extLst>
              <a:ext uri="{FF2B5EF4-FFF2-40B4-BE49-F238E27FC236}">
                <a16:creationId xmlns:a16="http://schemas.microsoft.com/office/drawing/2014/main" id="{FAC7D2A6-CBFE-85E7-803D-C976E50F845C}"/>
              </a:ext>
            </a:extLst>
          </p:cNvPr>
          <p:cNvSpPr/>
          <p:nvPr/>
        </p:nvSpPr>
        <p:spPr>
          <a:xfrm>
            <a:off x="9198250" y="6071766"/>
            <a:ext cx="2914800" cy="786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Find out more about the </a:t>
            </a:r>
            <a:r>
              <a:rPr lang="en-GB" dirty="0">
                <a:solidFill>
                  <a:schemeClr val="accent5">
                    <a:lumMod val="20000"/>
                    <a:lumOff val="80000"/>
                  </a:schemeClr>
                </a:solidFill>
                <a:hlinkClick r:id="rId12">
                  <a:extLst>
                    <a:ext uri="{A12FA001-AC4F-418D-AE19-62706E023703}">
                      <ahyp:hlinkClr xmlns:ahyp="http://schemas.microsoft.com/office/drawing/2018/hyperlinkcolor" val="tx"/>
                    </a:ext>
                  </a:extLst>
                </a:hlinkClick>
              </a:rPr>
              <a:t>local Hate-related incident reporting process</a:t>
            </a:r>
            <a:endParaRPr lang="en-GB" dirty="0">
              <a:solidFill>
                <a:schemeClr val="accent5">
                  <a:lumMod val="20000"/>
                  <a:lumOff val="80000"/>
                </a:schemeClr>
              </a:solidFill>
            </a:endParaRPr>
          </a:p>
        </p:txBody>
      </p:sp>
    </p:spTree>
    <p:extLst>
      <p:ext uri="{BB962C8B-B14F-4D97-AF65-F5344CB8AC3E}">
        <p14:creationId xmlns:p14="http://schemas.microsoft.com/office/powerpoint/2010/main" val="38409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800-1C8B-4CFF-9E4A-26DE88CF060B}"/>
              </a:ext>
            </a:extLst>
          </p:cNvPr>
          <p:cNvSpPr>
            <a:spLocks noGrp="1"/>
          </p:cNvSpPr>
          <p:nvPr>
            <p:ph type="title"/>
          </p:nvPr>
        </p:nvSpPr>
        <p:spPr>
          <a:xfrm>
            <a:off x="1" y="0"/>
            <a:ext cx="12191999" cy="2076450"/>
          </a:xfrm>
          <a:solidFill>
            <a:schemeClr val="accent2">
              <a:lumMod val="20000"/>
              <a:lumOff val="80000"/>
            </a:schemeClr>
          </a:solidFill>
        </p:spPr>
        <p:txBody>
          <a:bodyPr>
            <a:noAutofit/>
          </a:bodyPr>
          <a:lstStyle/>
          <a:p>
            <a:pPr algn="ctr"/>
            <a:r>
              <a:rPr lang="en-GB" sz="3600">
                <a:solidFill>
                  <a:srgbClr val="002060"/>
                </a:solidFill>
                <a:latin typeface="Arial Rounded MT Bold" panose="020F0704030504030204" pitchFamily="34" charset="0"/>
              </a:rPr>
              <a:t>Ensuring a Safe school: </a:t>
            </a:r>
            <a:br>
              <a:rPr lang="en-GB" sz="3600">
                <a:solidFill>
                  <a:srgbClr val="002060"/>
                </a:solidFill>
                <a:latin typeface="Arial Rounded MT Bold" panose="020F0704030504030204" pitchFamily="34" charset="0"/>
              </a:rPr>
            </a:br>
            <a:r>
              <a:rPr lang="en-GB" sz="3600">
                <a:solidFill>
                  <a:srgbClr val="7030A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Protective Security and Preparedness</a:t>
            </a:r>
            <a:r>
              <a:rPr lang="en-GB" sz="3600">
                <a:solidFill>
                  <a:srgbClr val="7030A0"/>
                </a:solidFill>
                <a:latin typeface="Arial Rounded MT Bold" panose="020F0704030504030204" pitchFamily="34" charset="0"/>
              </a:rPr>
              <a:t> </a:t>
            </a:r>
            <a:br>
              <a:rPr lang="en-GB" sz="3600">
                <a:solidFill>
                  <a:srgbClr val="7030A0"/>
                </a:solidFill>
                <a:latin typeface="Arial Rounded MT Bold" panose="020F0704030504030204" pitchFamily="34" charset="0"/>
              </a:rPr>
            </a:br>
            <a:r>
              <a:rPr lang="en-GB" sz="2500">
                <a:solidFill>
                  <a:srgbClr val="7030A0"/>
                </a:solidFill>
                <a:latin typeface="Arial Rounded MT Bold" panose="020F0704030504030204" pitchFamily="34" charset="0"/>
              </a:rPr>
              <a:t>(updated April 2025) </a:t>
            </a:r>
            <a:br>
              <a:rPr lang="en-GB" sz="2500">
                <a:solidFill>
                  <a:srgbClr val="002060"/>
                </a:solidFill>
                <a:latin typeface="Arial Rounded MT Bold" panose="020F0704030504030204" pitchFamily="34" charset="0"/>
              </a:rPr>
            </a:br>
            <a:endParaRPr lang="en-GB" sz="2500">
              <a:solidFill>
                <a:srgbClr val="002060"/>
              </a:solidFill>
              <a:latin typeface="Arial Rounded MT Bold" panose="020F0704030504030204" pitchFamily="34" charset="0"/>
            </a:endParaRPr>
          </a:p>
        </p:txBody>
      </p:sp>
      <p:sp>
        <p:nvSpPr>
          <p:cNvPr id="3" name="Text Placeholder 2">
            <a:extLst>
              <a:ext uri="{FF2B5EF4-FFF2-40B4-BE49-F238E27FC236}">
                <a16:creationId xmlns:a16="http://schemas.microsoft.com/office/drawing/2014/main" id="{2E8DD4A3-1C3A-402E-80EC-FF9F8BFBED86}"/>
              </a:ext>
            </a:extLst>
          </p:cNvPr>
          <p:cNvSpPr>
            <a:spLocks noGrp="1"/>
          </p:cNvSpPr>
          <p:nvPr>
            <p:ph type="body" idx="1"/>
          </p:nvPr>
        </p:nvSpPr>
        <p:spPr>
          <a:xfrm>
            <a:off x="-19050" y="1884424"/>
            <a:ext cx="6095999" cy="4973576"/>
          </a:xfrm>
          <a:solidFill>
            <a:schemeClr val="accent5">
              <a:lumMod val="20000"/>
              <a:lumOff val="80000"/>
            </a:schemeClr>
          </a:solidFill>
        </p:spPr>
        <p:txBody>
          <a:bodyPr>
            <a:noAutofit/>
          </a:bodyPr>
          <a:lstStyle/>
          <a:p>
            <a:r>
              <a:rPr lang="en-GB" sz="2000">
                <a:solidFill>
                  <a:schemeClr val="bg2">
                    <a:lumMod val="10000"/>
                  </a:schemeClr>
                </a:solidFill>
                <a:latin typeface="Arial" panose="020B0604020202020204" pitchFamily="34" charset="0"/>
                <a:cs typeface="Arial" panose="020B0604020202020204" pitchFamily="34" charset="0"/>
              </a:rPr>
              <a:t>Guidance, templates (including self assessment) and training to help keep learners, staff and visitors stay safe on the school site by ensuring:</a:t>
            </a:r>
          </a:p>
          <a:p>
            <a:pPr marL="342900" indent="-342900">
              <a:buFont typeface="Arial" panose="020B0604020202020204" pitchFamily="34" charset="0"/>
              <a:buChar char="•"/>
            </a:pPr>
            <a:r>
              <a:rPr lang="en-GB" sz="2000">
                <a:solidFill>
                  <a:schemeClr val="bg2">
                    <a:lumMod val="10000"/>
                  </a:schemeClr>
                </a:solidFill>
                <a:latin typeface="Arial" panose="020B0604020202020204" pitchFamily="34" charset="0"/>
                <a:cs typeface="Arial" panose="020B0604020202020204" pitchFamily="34" charset="0"/>
              </a:rPr>
              <a:t>Plans are in place to reduce the risk of terrorist incidents and other incidents by making it difficult for someone intending to cause harm to target their sites. </a:t>
            </a:r>
          </a:p>
          <a:p>
            <a:pPr marL="342900" indent="-342900">
              <a:buFont typeface="Arial" panose="020B0604020202020204" pitchFamily="34" charset="0"/>
              <a:buChar char="•"/>
            </a:pPr>
            <a:r>
              <a:rPr lang="en-GB" sz="2000">
                <a:solidFill>
                  <a:schemeClr val="bg2">
                    <a:lumMod val="10000"/>
                  </a:schemeClr>
                </a:solidFill>
                <a:latin typeface="Arial" panose="020B0604020202020204" pitchFamily="34" charset="0"/>
                <a:cs typeface="Arial" panose="020B0604020202020204" pitchFamily="34" charset="0"/>
              </a:rPr>
              <a:t>Plans are in place to respond effectively to different types of incidents.</a:t>
            </a:r>
          </a:p>
          <a:p>
            <a:pPr marL="342900" indent="-342900">
              <a:buFont typeface="Arial" panose="020B0604020202020204" pitchFamily="34" charset="0"/>
              <a:buChar char="•"/>
            </a:pPr>
            <a:r>
              <a:rPr lang="en-GB" sz="2000">
                <a:solidFill>
                  <a:schemeClr val="bg2">
                    <a:lumMod val="10000"/>
                  </a:schemeClr>
                </a:solidFill>
                <a:latin typeface="Arial" panose="020B0604020202020204" pitchFamily="34" charset="0"/>
                <a:cs typeface="Arial" panose="020B0604020202020204" pitchFamily="34" charset="0"/>
              </a:rPr>
              <a:t>There is regular testing of the plans to make sure they are suitable and effective (including ensuring additional support for those who are particularly vulnerable).</a:t>
            </a:r>
          </a:p>
          <a:p>
            <a:r>
              <a:rPr lang="en-GB" sz="2000">
                <a:latin typeface="Arial" panose="020B0604020202020204" pitchFamily="34" charset="0"/>
                <a:cs typeface="Arial" panose="020B0604020202020204" pitchFamily="34" charset="0"/>
                <a:hlinkClick r:id="rId4"/>
              </a:rPr>
              <a:t>How Martyn’s Law will affect education settings - GOV.UK</a:t>
            </a:r>
            <a:endParaRPr lang="en-GB"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a:solidFill>
                <a:schemeClr val="bg2">
                  <a:lumMod val="1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917B7F9-8780-4E47-AF19-C46481839EE3}"/>
              </a:ext>
            </a:extLst>
          </p:cNvPr>
          <p:cNvSpPr>
            <a:spLocks noGrp="1"/>
          </p:cNvSpPr>
          <p:nvPr>
            <p:ph type="sldNum" sz="quarter" idx="12"/>
          </p:nvPr>
        </p:nvSpPr>
        <p:spPr>
          <a:xfrm>
            <a:off x="9258300" y="55515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53CE5-F605-EF47-AC07-5BCA96F3111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30" name="Picture 6" descr="E-Learning | ProtectUK">
            <a:extLst>
              <a:ext uri="{FF2B5EF4-FFF2-40B4-BE49-F238E27FC236}">
                <a16:creationId xmlns:a16="http://schemas.microsoft.com/office/drawing/2014/main" id="{637D9CA9-83F6-3676-39C4-4CCB2754D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136" y="2864969"/>
            <a:ext cx="2341838" cy="30124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BB85DDD-3F5C-E001-A0DA-31FDEA75FBE0}"/>
              </a:ext>
            </a:extLst>
          </p:cNvPr>
          <p:cNvSpPr txBox="1"/>
          <p:nvPr/>
        </p:nvSpPr>
        <p:spPr>
          <a:xfrm>
            <a:off x="6437999" y="5916649"/>
            <a:ext cx="4206699" cy="584775"/>
          </a:xfrm>
          <a:custGeom>
            <a:avLst/>
            <a:gdLst>
              <a:gd name="connsiteX0" fmla="*/ 0 w 2971802"/>
              <a:gd name="connsiteY0" fmla="*/ 0 h 830997"/>
              <a:gd name="connsiteX1" fmla="*/ 2971802 w 2971802"/>
              <a:gd name="connsiteY1" fmla="*/ 0 h 830997"/>
              <a:gd name="connsiteX2" fmla="*/ 2971802 w 2971802"/>
              <a:gd name="connsiteY2" fmla="*/ 830997 h 830997"/>
              <a:gd name="connsiteX3" fmla="*/ 0 w 2971802"/>
              <a:gd name="connsiteY3" fmla="*/ 830997 h 830997"/>
              <a:gd name="connsiteX4" fmla="*/ 0 w 2971802"/>
              <a:gd name="connsiteY4" fmla="*/ 0 h 830997"/>
              <a:gd name="connsiteX0" fmla="*/ 0 w 2971802"/>
              <a:gd name="connsiteY0" fmla="*/ 0 h 923146"/>
              <a:gd name="connsiteX1" fmla="*/ 2971802 w 2971802"/>
              <a:gd name="connsiteY1" fmla="*/ 0 h 923146"/>
              <a:gd name="connsiteX2" fmla="*/ 2971802 w 2971802"/>
              <a:gd name="connsiteY2" fmla="*/ 923146 h 923146"/>
              <a:gd name="connsiteX3" fmla="*/ 0 w 2971802"/>
              <a:gd name="connsiteY3" fmla="*/ 830997 h 923146"/>
              <a:gd name="connsiteX4" fmla="*/ 0 w 2971802"/>
              <a:gd name="connsiteY4" fmla="*/ 0 h 923146"/>
              <a:gd name="connsiteX0" fmla="*/ 0 w 2971802"/>
              <a:gd name="connsiteY0" fmla="*/ 0 h 951500"/>
              <a:gd name="connsiteX1" fmla="*/ 2971802 w 2971802"/>
              <a:gd name="connsiteY1" fmla="*/ 0 h 951500"/>
              <a:gd name="connsiteX2" fmla="*/ 2971802 w 2971802"/>
              <a:gd name="connsiteY2" fmla="*/ 923146 h 951500"/>
              <a:gd name="connsiteX3" fmla="*/ 7089 w 2971802"/>
              <a:gd name="connsiteY3" fmla="*/ 951500 h 951500"/>
              <a:gd name="connsiteX4" fmla="*/ 0 w 2971802"/>
              <a:gd name="connsiteY4" fmla="*/ 0 h 951500"/>
              <a:gd name="connsiteX0" fmla="*/ 0 w 2971802"/>
              <a:gd name="connsiteY0" fmla="*/ 0 h 1413601"/>
              <a:gd name="connsiteX1" fmla="*/ 2971802 w 2971802"/>
              <a:gd name="connsiteY1" fmla="*/ 0 h 1413601"/>
              <a:gd name="connsiteX2" fmla="*/ 2971802 w 2971802"/>
              <a:gd name="connsiteY2" fmla="*/ 1413601 h 1413601"/>
              <a:gd name="connsiteX3" fmla="*/ 7089 w 2971802"/>
              <a:gd name="connsiteY3" fmla="*/ 951500 h 1413601"/>
              <a:gd name="connsiteX4" fmla="*/ 0 w 2971802"/>
              <a:gd name="connsiteY4" fmla="*/ 0 h 1413601"/>
              <a:gd name="connsiteX0" fmla="*/ 0 w 2971802"/>
              <a:gd name="connsiteY0" fmla="*/ 0 h 1888033"/>
              <a:gd name="connsiteX1" fmla="*/ 2971802 w 2971802"/>
              <a:gd name="connsiteY1" fmla="*/ 0 h 1888033"/>
              <a:gd name="connsiteX2" fmla="*/ 2971802 w 2971802"/>
              <a:gd name="connsiteY2" fmla="*/ 1413601 h 1888033"/>
              <a:gd name="connsiteX3" fmla="*/ 7089 w 2971802"/>
              <a:gd name="connsiteY3" fmla="*/ 951500 h 1888033"/>
              <a:gd name="connsiteX4" fmla="*/ 28353 w 2971802"/>
              <a:gd name="connsiteY4" fmla="*/ 1887260 h 1888033"/>
              <a:gd name="connsiteX5" fmla="*/ 0 w 2971802"/>
              <a:gd name="connsiteY5" fmla="*/ 0 h 1888033"/>
              <a:gd name="connsiteX0" fmla="*/ 14261 w 2986063"/>
              <a:gd name="connsiteY0" fmla="*/ 0 h 1888637"/>
              <a:gd name="connsiteX1" fmla="*/ 2986063 w 2986063"/>
              <a:gd name="connsiteY1" fmla="*/ 0 h 1888637"/>
              <a:gd name="connsiteX2" fmla="*/ 2986063 w 2986063"/>
              <a:gd name="connsiteY2" fmla="*/ 1413601 h 1888637"/>
              <a:gd name="connsiteX3" fmla="*/ 85 w 2986063"/>
              <a:gd name="connsiteY3" fmla="*/ 1400213 h 1888637"/>
              <a:gd name="connsiteX4" fmla="*/ 42614 w 2986063"/>
              <a:gd name="connsiteY4" fmla="*/ 1887260 h 1888637"/>
              <a:gd name="connsiteX5" fmla="*/ 14261 w 2986063"/>
              <a:gd name="connsiteY5" fmla="*/ 0 h 1888637"/>
              <a:gd name="connsiteX0" fmla="*/ 14296 w 2986098"/>
              <a:gd name="connsiteY0" fmla="*/ 0 h 7779252"/>
              <a:gd name="connsiteX1" fmla="*/ 2986098 w 2986098"/>
              <a:gd name="connsiteY1" fmla="*/ 0 h 7779252"/>
              <a:gd name="connsiteX2" fmla="*/ 2986098 w 2986098"/>
              <a:gd name="connsiteY2" fmla="*/ 1413601 h 7779252"/>
              <a:gd name="connsiteX3" fmla="*/ 120 w 2986098"/>
              <a:gd name="connsiteY3" fmla="*/ 1400213 h 7779252"/>
              <a:gd name="connsiteX4" fmla="*/ 28472 w 2986098"/>
              <a:gd name="connsiteY4" fmla="*/ 7779129 h 7779252"/>
              <a:gd name="connsiteX5" fmla="*/ 14296 w 2986098"/>
              <a:gd name="connsiteY5" fmla="*/ 0 h 7779252"/>
              <a:gd name="connsiteX0" fmla="*/ 92185 w 3063987"/>
              <a:gd name="connsiteY0" fmla="*/ 0 h 7779442"/>
              <a:gd name="connsiteX1" fmla="*/ 3063987 w 3063987"/>
              <a:gd name="connsiteY1" fmla="*/ 0 h 7779442"/>
              <a:gd name="connsiteX2" fmla="*/ 3063987 w 3063987"/>
              <a:gd name="connsiteY2" fmla="*/ 1413601 h 7779442"/>
              <a:gd name="connsiteX3" fmla="*/ 37 w 3063987"/>
              <a:gd name="connsiteY3" fmla="*/ 5354489 h 7779442"/>
              <a:gd name="connsiteX4" fmla="*/ 106361 w 3063987"/>
              <a:gd name="connsiteY4" fmla="*/ 7779129 h 7779442"/>
              <a:gd name="connsiteX5" fmla="*/ 92185 w 3063987"/>
              <a:gd name="connsiteY5" fmla="*/ 0 h 7779442"/>
              <a:gd name="connsiteX0" fmla="*/ 92185 w 3063987"/>
              <a:gd name="connsiteY0" fmla="*/ 0 h 7779442"/>
              <a:gd name="connsiteX1" fmla="*/ 3063987 w 3063987"/>
              <a:gd name="connsiteY1" fmla="*/ 0 h 7779442"/>
              <a:gd name="connsiteX2" fmla="*/ 3049810 w 3063987"/>
              <a:gd name="connsiteY2" fmla="*/ 5170163 h 7779442"/>
              <a:gd name="connsiteX3" fmla="*/ 37 w 3063987"/>
              <a:gd name="connsiteY3" fmla="*/ 5354489 h 7779442"/>
              <a:gd name="connsiteX4" fmla="*/ 106361 w 3063987"/>
              <a:gd name="connsiteY4" fmla="*/ 7779129 h 7779442"/>
              <a:gd name="connsiteX5" fmla="*/ 92185 w 3063987"/>
              <a:gd name="connsiteY5" fmla="*/ 0 h 7779442"/>
              <a:gd name="connsiteX0" fmla="*/ 92185 w 3063987"/>
              <a:gd name="connsiteY0" fmla="*/ 0 h 20499386"/>
              <a:gd name="connsiteX1" fmla="*/ 3063987 w 3063987"/>
              <a:gd name="connsiteY1" fmla="*/ 0 h 20499386"/>
              <a:gd name="connsiteX2" fmla="*/ 3049810 w 3063987"/>
              <a:gd name="connsiteY2" fmla="*/ 5170163 h 20499386"/>
              <a:gd name="connsiteX3" fmla="*/ 78010 w 3063987"/>
              <a:gd name="connsiteY3" fmla="*/ 20499271 h 20499386"/>
              <a:gd name="connsiteX4" fmla="*/ 37 w 3063987"/>
              <a:gd name="connsiteY4" fmla="*/ 5354489 h 20499386"/>
              <a:gd name="connsiteX5" fmla="*/ 106361 w 3063987"/>
              <a:gd name="connsiteY5" fmla="*/ 7779129 h 20499386"/>
              <a:gd name="connsiteX6" fmla="*/ 92185 w 3063987"/>
              <a:gd name="connsiteY6" fmla="*/ 0 h 20499386"/>
              <a:gd name="connsiteX0" fmla="*/ 92185 w 3065350"/>
              <a:gd name="connsiteY0" fmla="*/ 0 h 21621032"/>
              <a:gd name="connsiteX1" fmla="*/ 3063987 w 3065350"/>
              <a:gd name="connsiteY1" fmla="*/ 0 h 21621032"/>
              <a:gd name="connsiteX2" fmla="*/ 3063986 w 3065350"/>
              <a:gd name="connsiteY2" fmla="*/ 21621032 h 21621032"/>
              <a:gd name="connsiteX3" fmla="*/ 78010 w 3065350"/>
              <a:gd name="connsiteY3" fmla="*/ 20499271 h 21621032"/>
              <a:gd name="connsiteX4" fmla="*/ 37 w 3065350"/>
              <a:gd name="connsiteY4" fmla="*/ 5354489 h 21621032"/>
              <a:gd name="connsiteX5" fmla="*/ 106361 w 3065350"/>
              <a:gd name="connsiteY5" fmla="*/ 7779129 h 21621032"/>
              <a:gd name="connsiteX6" fmla="*/ 92185 w 3065350"/>
              <a:gd name="connsiteY6" fmla="*/ 0 h 21621032"/>
              <a:gd name="connsiteX0" fmla="*/ 14175 w 2987340"/>
              <a:gd name="connsiteY0" fmla="*/ 0 h 21621032"/>
              <a:gd name="connsiteX1" fmla="*/ 2985977 w 2987340"/>
              <a:gd name="connsiteY1" fmla="*/ 0 h 21621032"/>
              <a:gd name="connsiteX2" fmla="*/ 2985976 w 2987340"/>
              <a:gd name="connsiteY2" fmla="*/ 21621032 h 21621032"/>
              <a:gd name="connsiteX3" fmla="*/ 0 w 2987340"/>
              <a:gd name="connsiteY3" fmla="*/ 20499271 h 21621032"/>
              <a:gd name="connsiteX4" fmla="*/ 7087 w 2987340"/>
              <a:gd name="connsiteY4" fmla="*/ 4865845 h 21621032"/>
              <a:gd name="connsiteX5" fmla="*/ 28351 w 2987340"/>
              <a:gd name="connsiteY5" fmla="*/ 7779129 h 21621032"/>
              <a:gd name="connsiteX6" fmla="*/ 14175 w 2987340"/>
              <a:gd name="connsiteY6" fmla="*/ 0 h 21621032"/>
              <a:gd name="connsiteX0" fmla="*/ 28352 w 3001517"/>
              <a:gd name="connsiteY0" fmla="*/ 0 h 21968857"/>
              <a:gd name="connsiteX1" fmla="*/ 3000154 w 3001517"/>
              <a:gd name="connsiteY1" fmla="*/ 0 h 21968857"/>
              <a:gd name="connsiteX2" fmla="*/ 3000153 w 3001517"/>
              <a:gd name="connsiteY2" fmla="*/ 21621032 h 21968857"/>
              <a:gd name="connsiteX3" fmla="*/ 0 w 3001517"/>
              <a:gd name="connsiteY3" fmla="*/ 21965180 h 21968857"/>
              <a:gd name="connsiteX4" fmla="*/ 21264 w 3001517"/>
              <a:gd name="connsiteY4" fmla="*/ 4865845 h 21968857"/>
              <a:gd name="connsiteX5" fmla="*/ 42528 w 3001517"/>
              <a:gd name="connsiteY5" fmla="*/ 7779129 h 21968857"/>
              <a:gd name="connsiteX6" fmla="*/ 28352 w 3001517"/>
              <a:gd name="connsiteY6" fmla="*/ 0 h 21968857"/>
              <a:gd name="connsiteX0" fmla="*/ 7396 w 2980561"/>
              <a:gd name="connsiteY0" fmla="*/ 0 h 58302536"/>
              <a:gd name="connsiteX1" fmla="*/ 2979198 w 2980561"/>
              <a:gd name="connsiteY1" fmla="*/ 0 h 58302536"/>
              <a:gd name="connsiteX2" fmla="*/ 2979197 w 2980561"/>
              <a:gd name="connsiteY2" fmla="*/ 21621032 h 58302536"/>
              <a:gd name="connsiteX3" fmla="*/ 7668 w 2980561"/>
              <a:gd name="connsiteY3" fmla="*/ 58302471 h 58302536"/>
              <a:gd name="connsiteX4" fmla="*/ 308 w 2980561"/>
              <a:gd name="connsiteY4" fmla="*/ 4865845 h 58302536"/>
              <a:gd name="connsiteX5" fmla="*/ 21572 w 2980561"/>
              <a:gd name="connsiteY5" fmla="*/ 7779129 h 58302536"/>
              <a:gd name="connsiteX6" fmla="*/ 7396 w 2980561"/>
              <a:gd name="connsiteY6" fmla="*/ 0 h 58302536"/>
              <a:gd name="connsiteX0" fmla="*/ 11475 w 2984640"/>
              <a:gd name="connsiteY0" fmla="*/ 0 h 58302536"/>
              <a:gd name="connsiteX1" fmla="*/ 2983277 w 2984640"/>
              <a:gd name="connsiteY1" fmla="*/ 0 h 58302536"/>
              <a:gd name="connsiteX2" fmla="*/ 2983276 w 2984640"/>
              <a:gd name="connsiteY2" fmla="*/ 21621032 h 58302536"/>
              <a:gd name="connsiteX3" fmla="*/ 11747 w 2984640"/>
              <a:gd name="connsiteY3" fmla="*/ 58302471 h 58302536"/>
              <a:gd name="connsiteX4" fmla="*/ 4387 w 2984640"/>
              <a:gd name="connsiteY4" fmla="*/ 4865845 h 58302536"/>
              <a:gd name="connsiteX5" fmla="*/ 25651 w 2984640"/>
              <a:gd name="connsiteY5" fmla="*/ 7779129 h 58302536"/>
              <a:gd name="connsiteX6" fmla="*/ 11475 w 2984640"/>
              <a:gd name="connsiteY6" fmla="*/ 0 h 58302536"/>
              <a:gd name="connsiteX0" fmla="*/ 11475 w 2983277"/>
              <a:gd name="connsiteY0" fmla="*/ 0 h 61178148"/>
              <a:gd name="connsiteX1" fmla="*/ 2983277 w 2983277"/>
              <a:gd name="connsiteY1" fmla="*/ 0 h 61178148"/>
              <a:gd name="connsiteX2" fmla="*/ 2968964 w 2983277"/>
              <a:gd name="connsiteY2" fmla="*/ 61178148 h 61178148"/>
              <a:gd name="connsiteX3" fmla="*/ 11747 w 2983277"/>
              <a:gd name="connsiteY3" fmla="*/ 58302471 h 61178148"/>
              <a:gd name="connsiteX4" fmla="*/ 4387 w 2983277"/>
              <a:gd name="connsiteY4" fmla="*/ 4865845 h 61178148"/>
              <a:gd name="connsiteX5" fmla="*/ 25651 w 2983277"/>
              <a:gd name="connsiteY5" fmla="*/ 7779129 h 61178148"/>
              <a:gd name="connsiteX6" fmla="*/ 11475 w 2983277"/>
              <a:gd name="connsiteY6" fmla="*/ 0 h 61178148"/>
              <a:gd name="connsiteX0" fmla="*/ 7641 w 2979443"/>
              <a:gd name="connsiteY0" fmla="*/ 0 h 172302410"/>
              <a:gd name="connsiteX1" fmla="*/ 2979443 w 2979443"/>
              <a:gd name="connsiteY1" fmla="*/ 0 h 172302410"/>
              <a:gd name="connsiteX2" fmla="*/ 2965130 w 2979443"/>
              <a:gd name="connsiteY2" fmla="*/ 61178148 h 172302410"/>
              <a:gd name="connsiteX3" fmla="*/ 22145 w 2979443"/>
              <a:gd name="connsiteY3" fmla="*/ 172302410 h 172302410"/>
              <a:gd name="connsiteX4" fmla="*/ 553 w 2979443"/>
              <a:gd name="connsiteY4" fmla="*/ 4865845 h 172302410"/>
              <a:gd name="connsiteX5" fmla="*/ 21817 w 2979443"/>
              <a:gd name="connsiteY5" fmla="*/ 7779129 h 172302410"/>
              <a:gd name="connsiteX6" fmla="*/ 7641 w 2979443"/>
              <a:gd name="connsiteY6" fmla="*/ 0 h 172302410"/>
              <a:gd name="connsiteX0" fmla="*/ 7641 w 2980735"/>
              <a:gd name="connsiteY0" fmla="*/ 0 h 172304036"/>
              <a:gd name="connsiteX1" fmla="*/ 2979443 w 2980735"/>
              <a:gd name="connsiteY1" fmla="*/ 0 h 172304036"/>
              <a:gd name="connsiteX2" fmla="*/ 2979362 w 2980735"/>
              <a:gd name="connsiteY2" fmla="*/ 171335462 h 172304036"/>
              <a:gd name="connsiteX3" fmla="*/ 22145 w 2980735"/>
              <a:gd name="connsiteY3" fmla="*/ 172302410 h 172304036"/>
              <a:gd name="connsiteX4" fmla="*/ 553 w 2980735"/>
              <a:gd name="connsiteY4" fmla="*/ 4865845 h 172304036"/>
              <a:gd name="connsiteX5" fmla="*/ 21817 w 2980735"/>
              <a:gd name="connsiteY5" fmla="*/ 7779129 h 172304036"/>
              <a:gd name="connsiteX6" fmla="*/ 7641 w 2980735"/>
              <a:gd name="connsiteY6" fmla="*/ 0 h 172304036"/>
              <a:gd name="connsiteX0" fmla="*/ 21364 w 2994458"/>
              <a:gd name="connsiteY0" fmla="*/ 0 h 176145447"/>
              <a:gd name="connsiteX1" fmla="*/ 2993166 w 2994458"/>
              <a:gd name="connsiteY1" fmla="*/ 0 h 176145447"/>
              <a:gd name="connsiteX2" fmla="*/ 2993085 w 2994458"/>
              <a:gd name="connsiteY2" fmla="*/ 171335462 h 176145447"/>
              <a:gd name="connsiteX3" fmla="*/ 7406 w 2994458"/>
              <a:gd name="connsiteY3" fmla="*/ 176145086 h 176145447"/>
              <a:gd name="connsiteX4" fmla="*/ 14276 w 2994458"/>
              <a:gd name="connsiteY4" fmla="*/ 4865845 h 176145447"/>
              <a:gd name="connsiteX5" fmla="*/ 35540 w 2994458"/>
              <a:gd name="connsiteY5" fmla="*/ 7779129 h 176145447"/>
              <a:gd name="connsiteX6" fmla="*/ 21364 w 2994458"/>
              <a:gd name="connsiteY6" fmla="*/ 0 h 176145447"/>
              <a:gd name="connsiteX0" fmla="*/ 21364 w 2994458"/>
              <a:gd name="connsiteY0" fmla="*/ 0 h 171335461"/>
              <a:gd name="connsiteX1" fmla="*/ 2993166 w 2994458"/>
              <a:gd name="connsiteY1" fmla="*/ 0 h 171335461"/>
              <a:gd name="connsiteX2" fmla="*/ 2993085 w 2994458"/>
              <a:gd name="connsiteY2" fmla="*/ 171335462 h 171335461"/>
              <a:gd name="connsiteX3" fmla="*/ 7406 w 2994458"/>
              <a:gd name="connsiteY3" fmla="*/ 171021578 h 171335461"/>
              <a:gd name="connsiteX4" fmla="*/ 14276 w 2994458"/>
              <a:gd name="connsiteY4" fmla="*/ 4865845 h 171335461"/>
              <a:gd name="connsiteX5" fmla="*/ 35540 w 2994458"/>
              <a:gd name="connsiteY5" fmla="*/ 7779129 h 171335461"/>
              <a:gd name="connsiteX6" fmla="*/ 21364 w 2994458"/>
              <a:gd name="connsiteY6" fmla="*/ 0 h 171335461"/>
              <a:gd name="connsiteX0" fmla="*/ 21364 w 2994458"/>
              <a:gd name="connsiteY0" fmla="*/ 0 h 171022301"/>
              <a:gd name="connsiteX1" fmla="*/ 2993166 w 2994458"/>
              <a:gd name="connsiteY1" fmla="*/ 0 h 171022301"/>
              <a:gd name="connsiteX2" fmla="*/ 2993085 w 2994458"/>
              <a:gd name="connsiteY2" fmla="*/ 168773797 h 171022301"/>
              <a:gd name="connsiteX3" fmla="*/ 7406 w 2994458"/>
              <a:gd name="connsiteY3" fmla="*/ 171021578 h 171022301"/>
              <a:gd name="connsiteX4" fmla="*/ 14276 w 2994458"/>
              <a:gd name="connsiteY4" fmla="*/ 4865845 h 171022301"/>
              <a:gd name="connsiteX5" fmla="*/ 35540 w 2994458"/>
              <a:gd name="connsiteY5" fmla="*/ 7779129 h 171022301"/>
              <a:gd name="connsiteX6" fmla="*/ 21364 w 2994458"/>
              <a:gd name="connsiteY6" fmla="*/ 0 h 1710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458" h="171022301">
                <a:moveTo>
                  <a:pt x="21364" y="0"/>
                </a:moveTo>
                <a:lnTo>
                  <a:pt x="2993166" y="0"/>
                </a:lnTo>
                <a:cubicBezTo>
                  <a:pt x="2988440" y="1723388"/>
                  <a:pt x="2997811" y="167050409"/>
                  <a:pt x="2993085" y="168773797"/>
                </a:cubicBezTo>
                <a:cubicBezTo>
                  <a:pt x="2014299" y="168725645"/>
                  <a:pt x="986192" y="171069730"/>
                  <a:pt x="7406" y="171021578"/>
                </a:cubicBezTo>
                <a:cubicBezTo>
                  <a:pt x="-11700" y="165810436"/>
                  <a:pt x="11914" y="10076987"/>
                  <a:pt x="14276" y="4865845"/>
                </a:cubicBezTo>
                <a:cubicBezTo>
                  <a:pt x="11913" y="4833404"/>
                  <a:pt x="37903" y="7811570"/>
                  <a:pt x="35540" y="7779129"/>
                </a:cubicBezTo>
                <a:cubicBezTo>
                  <a:pt x="30815" y="5186086"/>
                  <a:pt x="26089" y="2593043"/>
                  <a:pt x="21364" y="0"/>
                </a:cubicBezTo>
                <a:close/>
              </a:path>
            </a:pathLst>
          </a:cu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7030A0"/>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ACT for Education | </a:t>
            </a:r>
            <a:r>
              <a:rPr kumimoji="0" lang="en-GB" sz="1600" b="0" i="0" u="none" strike="noStrike" kern="1200" cap="none" spc="0" normalizeH="0" baseline="0" noProof="0">
                <a:ln>
                  <a:noFill/>
                </a:ln>
                <a:solidFill>
                  <a:srgbClr val="7030A0"/>
                </a:solidFill>
                <a:effectLst/>
                <a:uLnTx/>
                <a:uFillTx/>
                <a:latin typeface="Calibri" panose="020F0502020204030204"/>
                <a:ea typeface="+mn-ea"/>
                <a:cs typeface="+mn-cs"/>
              </a:rPr>
              <a:t>National Counter Terrorism Security Office (</a:t>
            </a:r>
            <a:r>
              <a:rPr kumimoji="0" lang="en-GB" sz="1600" b="0" i="0" u="none" strike="noStrike" kern="1200" cap="none" spc="0" normalizeH="0" baseline="0" noProof="0" err="1">
                <a:ln>
                  <a:noFill/>
                </a:ln>
                <a:solidFill>
                  <a:srgbClr val="7030A0"/>
                </a:solidFill>
                <a:effectLst/>
                <a:uLnTx/>
                <a:uFillTx/>
                <a:latin typeface="Calibri" panose="020F0502020204030204"/>
                <a:ea typeface="+mn-ea"/>
                <a:cs typeface="+mn-cs"/>
              </a:rPr>
              <a:t>NaCTSO</a:t>
            </a:r>
            <a:r>
              <a:rPr kumimoji="0" lang="en-GB" sz="1600" b="0" i="0" u="none" strike="noStrike" kern="1200" cap="none" spc="0" normalizeH="0" baseline="0" noProof="0">
                <a:ln>
                  <a:noFill/>
                </a:ln>
                <a:solidFill>
                  <a:srgbClr val="7030A0"/>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ABEA850D-2F81-BD66-E378-B86A60343E6D}"/>
              </a:ext>
            </a:extLst>
          </p:cNvPr>
          <p:cNvPicPr>
            <a:picLocks noChangeAspect="1"/>
          </p:cNvPicPr>
          <p:nvPr/>
        </p:nvPicPr>
        <p:blipFill>
          <a:blip r:embed="rId7"/>
          <a:stretch>
            <a:fillRect/>
          </a:stretch>
        </p:blipFill>
        <p:spPr>
          <a:xfrm>
            <a:off x="8680974" y="2755367"/>
            <a:ext cx="2161432" cy="3045808"/>
          </a:xfrm>
          <a:prstGeom prst="rect">
            <a:avLst/>
          </a:prstGeom>
        </p:spPr>
      </p:pic>
      <p:pic>
        <p:nvPicPr>
          <p:cNvPr id="9" name="Picture 8">
            <a:extLst>
              <a:ext uri="{FF2B5EF4-FFF2-40B4-BE49-F238E27FC236}">
                <a16:creationId xmlns:a16="http://schemas.microsoft.com/office/drawing/2014/main" id="{2B9C2221-7FAE-38EA-9AA7-0458D15C7204}"/>
              </a:ext>
            </a:extLst>
          </p:cNvPr>
          <p:cNvPicPr>
            <a:picLocks noChangeAspect="1"/>
          </p:cNvPicPr>
          <p:nvPr/>
        </p:nvPicPr>
        <p:blipFill>
          <a:blip r:embed="rId8"/>
          <a:srcRect l="2153"/>
          <a:stretch/>
        </p:blipFill>
        <p:spPr>
          <a:xfrm>
            <a:off x="10321752" y="0"/>
            <a:ext cx="1889299" cy="2700188"/>
          </a:xfrm>
          <a:prstGeom prst="rect">
            <a:avLst/>
          </a:prstGeom>
        </p:spPr>
      </p:pic>
    </p:spTree>
    <p:extLst>
      <p:ext uri="{BB962C8B-B14F-4D97-AF65-F5344CB8AC3E}">
        <p14:creationId xmlns:p14="http://schemas.microsoft.com/office/powerpoint/2010/main" val="1758154463"/>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b37178d-3180-4666-a039-d1fc4f3c29c2">
      <UserInfo>
        <DisplayName>Jane Parsons</DisplayName>
        <AccountId>16</AccountId>
        <AccountType/>
      </UserInfo>
      <UserInfo>
        <DisplayName>Charlotte Percival</DisplayName>
        <AccountId>851</AccountId>
        <AccountType/>
      </UserInfo>
      <UserInfo>
        <DisplayName>Ben Leach</DisplayName>
        <AccountId>1116</AccountId>
        <AccountType/>
      </UserInfo>
      <UserInfo>
        <DisplayName>Cezar Sarbu</DisplayName>
        <AccountId>1117</AccountId>
        <AccountType/>
      </UserInfo>
      <UserInfo>
        <DisplayName>Jane Rose</DisplayName>
        <AccountId>1118</AccountId>
        <AccountType/>
      </UserInfo>
    </SharedWithUsers>
    <lcf76f155ced4ddcb4097134ff3c332f xmlns="e557bbdc-7c45-46d3-9322-786b8d3d81ce">
      <Terms xmlns="http://schemas.microsoft.com/office/infopath/2007/PartnerControls"/>
    </lcf76f155ced4ddcb4097134ff3c332f>
    <TaxCatchAll xmlns="7b37178d-3180-4666-a039-d1fc4f3c29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1996ADB0966946831600928F749DA2" ma:contentTypeVersion="20" ma:contentTypeDescription="Create a new document." ma:contentTypeScope="" ma:versionID="78efa057c34fdbd19994a7a7f44ccbe5">
  <xsd:schema xmlns:xsd="http://www.w3.org/2001/XMLSchema" xmlns:xs="http://www.w3.org/2001/XMLSchema" xmlns:p="http://schemas.microsoft.com/office/2006/metadata/properties" xmlns:ns2="e557bbdc-7c45-46d3-9322-786b8d3d81ce" xmlns:ns3="7b37178d-3180-4666-a039-d1fc4f3c29c2" targetNamespace="http://schemas.microsoft.com/office/2006/metadata/properties" ma:root="true" ma:fieldsID="8abeabeb3297dad099f58c43e49c1999" ns2:_="" ns3:_="">
    <xsd:import namespace="e557bbdc-7c45-46d3-9322-786b8d3d81ce"/>
    <xsd:import namespace="7b37178d-3180-4666-a039-d1fc4f3c2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7bbdc-7c45-46d3-9322-786b8d3d8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37178d-3180-4666-a039-d1fc4f3c29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e6be30-f62d-49e9-bce5-d7140a1d24b7}" ma:internalName="TaxCatchAll" ma:showField="CatchAllData" ma:web="7b37178d-3180-4666-a039-d1fc4f3c2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ED0FB-8AC5-40BC-86EE-14F670231549}">
  <ds:schemaRefs>
    <ds:schemaRef ds:uri="http://schemas.microsoft.com/office/2006/metadata/properties"/>
    <ds:schemaRef ds:uri="7b37178d-3180-4666-a039-d1fc4f3c29c2"/>
    <ds:schemaRef ds:uri="http://purl.org/dc/elements/1.1/"/>
    <ds:schemaRef ds:uri="http://purl.org/dc/dcmitype/"/>
    <ds:schemaRef ds:uri="http://purl.org/dc/terms/"/>
    <ds:schemaRef ds:uri="e557bbdc-7c45-46d3-9322-786b8d3d81c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087015-E777-4468-91C1-8708AD990378}">
  <ds:schemaRefs>
    <ds:schemaRef ds:uri="http://schemas.microsoft.com/sharepoint/v3/contenttype/forms"/>
  </ds:schemaRefs>
</ds:datastoreItem>
</file>

<file path=customXml/itemProps3.xml><?xml version="1.0" encoding="utf-8"?>
<ds:datastoreItem xmlns:ds="http://schemas.openxmlformats.org/officeDocument/2006/customXml" ds:itemID="{7D7F1F2A-60B6-4356-A424-892853F98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7bbdc-7c45-46d3-9322-786b8d3d81ce"/>
    <ds:schemaRef ds:uri="7b37178d-3180-4666-a039-d1fc4f3c2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456</TotalTime>
  <Words>2316</Words>
  <Application>Microsoft Office PowerPoint</Application>
  <PresentationFormat>Widescreen</PresentationFormat>
  <Paragraphs>196</Paragraphs>
  <Slides>9</Slides>
  <Notes>7</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7_Office Theme</vt:lpstr>
      <vt:lpstr>13_Office Theme</vt:lpstr>
      <vt:lpstr>11_Office Theme</vt:lpstr>
      <vt:lpstr>Custom Design</vt:lpstr>
      <vt:lpstr>The Prevent Duty = Safeguarding</vt:lpstr>
      <vt:lpstr>PowerPoint Presentation</vt:lpstr>
      <vt:lpstr>Key Terms: Radicalisation, Extremism &amp; Terrorism:  Keeping children safe in education: Annex B: Preventing Terrorism </vt:lpstr>
      <vt:lpstr>Heads/DSLs/Prevent Leads must complete and should share with the Governing Body  a risk assessment of how children and staff may be at risk of being susceptible to radicalisation into terrorism. </vt:lpstr>
      <vt:lpstr>CTLP (Counter Terrorism Local Profile)</vt:lpstr>
      <vt:lpstr>Prevent Training:  Everyone in school should complete Prevent Training appropriate to their role. </vt:lpstr>
      <vt:lpstr>PowerPoint Presentation</vt:lpstr>
      <vt:lpstr>Preventing and Responding to hate-related behaviour helps to prevent radicalisation. </vt:lpstr>
      <vt:lpstr>Ensuring a Safe school:  Protective Security and Preparedness  (updated April 2025)  </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Prevent Duty for schools</dc:title>
  <dc:creator>Emma Harding-Safeguarding</dc:creator>
  <cp:lastModifiedBy>Emma Harding-Safeguarding</cp:lastModifiedBy>
  <cp:revision>24</cp:revision>
  <dcterms:created xsi:type="dcterms:W3CDTF">2023-02-02T16:08:17Z</dcterms:created>
  <dcterms:modified xsi:type="dcterms:W3CDTF">2025-10-07T12:33:59Z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0x0101000B1996ADB0966946831600928F749DA2</vt:lpwstr>
  </property>
  <property fmtid="{D5CDD505-2E9C-101B-9397-08002B2CF9AE}" pid="3" name="MediaServiceImageTags">
    <vt:lpwstr/>
  </property>
</Properties>
</file>