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  <p:sldMasterId id="2147483683" r:id="rId5"/>
    <p:sldMasterId id="2147483648" r:id="rId6"/>
  </p:sldMasterIdLst>
  <p:notesMasterIdLst>
    <p:notesMasterId r:id="rId22"/>
  </p:notesMasterIdLst>
  <p:sldIdLst>
    <p:sldId id="278" r:id="rId7"/>
    <p:sldId id="257" r:id="rId8"/>
    <p:sldId id="1828" r:id="rId9"/>
    <p:sldId id="1827" r:id="rId10"/>
    <p:sldId id="295" r:id="rId11"/>
    <p:sldId id="1830" r:id="rId12"/>
    <p:sldId id="2134806151" r:id="rId13"/>
    <p:sldId id="270" r:id="rId14"/>
    <p:sldId id="2134806147" r:id="rId15"/>
    <p:sldId id="2134806150" r:id="rId16"/>
    <p:sldId id="2134806148" r:id="rId17"/>
    <p:sldId id="275" r:id="rId18"/>
    <p:sldId id="273" r:id="rId19"/>
    <p:sldId id="1820" r:id="rId20"/>
    <p:sldId id="182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062"/>
    <a:srgbClr val="0087CA"/>
    <a:srgbClr val="5C4E9B"/>
    <a:srgbClr val="151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60600-795A-C67F-BB83-90A45FDA699B}" v="81" dt="2025-07-09T11:04:58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4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69A2A-5207-4497-95AA-9EB63D71D1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</dgm:pt>
    <dgm:pt modelId="{35369CC7-AC53-489B-A489-73641C2CDAD7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alibri Light" panose="020F0302020204030204"/>
            </a:rPr>
            <a:t>September</a:t>
          </a:r>
          <a:r>
            <a:rPr lang="en-GB">
              <a:latin typeface="Calibri Light" panose="020F0302020204030204"/>
            </a:rPr>
            <a:t> Ofsted's response to consultation and toolkits</a:t>
          </a:r>
          <a:endParaRPr lang="en-GB"/>
        </a:p>
      </dgm:t>
    </dgm:pt>
    <dgm:pt modelId="{90D8DF78-5C76-4DD4-BBCA-18FC4AA84D46}" type="parTrans" cxnId="{989D4610-EA25-4D34-87C5-CD3D54CC4721}">
      <dgm:prSet/>
      <dgm:spPr/>
    </dgm:pt>
    <dgm:pt modelId="{82B6EECA-EA3C-45B8-B4C3-06D7F3D22930}" type="sibTrans" cxnId="{989D4610-EA25-4D34-87C5-CD3D54CC4721}">
      <dgm:prSet/>
      <dgm:spPr/>
    </dgm:pt>
    <dgm:pt modelId="{2CA09A3F-C29F-4FC8-9F94-0F360C8DD0F3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 Light" panose="020F0302020204030204"/>
            </a:rPr>
            <a:t>Training events &amp; roadshows for providers</a:t>
          </a:r>
          <a:endParaRPr lang="en-GB"/>
        </a:p>
      </dgm:t>
    </dgm:pt>
    <dgm:pt modelId="{582D59B9-1D2E-4D70-B647-ECA8D19DFB9E}" type="parTrans" cxnId="{2D2F5344-72C6-45DC-B65A-04A3B804766A}">
      <dgm:prSet/>
      <dgm:spPr/>
    </dgm:pt>
    <dgm:pt modelId="{643AE259-6584-4563-BBA3-8F095A17C9F1}" type="sibTrans" cxnId="{2D2F5344-72C6-45DC-B65A-04A3B804766A}">
      <dgm:prSet/>
      <dgm:spPr/>
    </dgm:pt>
    <dgm:pt modelId="{7F7E1AB9-C61C-4DCD-A403-C9C5B82A50A4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GB" b="1">
              <a:latin typeface="Calibri Light" panose="020F0302020204030204"/>
            </a:rPr>
            <a:t>November</a:t>
          </a:r>
          <a:r>
            <a:rPr lang="en-GB">
              <a:latin typeface="Calibri Light" panose="020F0302020204030204"/>
            </a:rPr>
            <a:t> inspections start under new approach</a:t>
          </a:r>
          <a:endParaRPr lang="en-GB"/>
        </a:p>
      </dgm:t>
    </dgm:pt>
    <dgm:pt modelId="{A456F7AF-FD74-4493-90BD-4546CC8D2851}" type="parTrans" cxnId="{D37E980B-64F4-4A9A-8C95-FF3C7871EE4E}">
      <dgm:prSet/>
      <dgm:spPr/>
    </dgm:pt>
    <dgm:pt modelId="{0655BB13-5AC6-412D-9323-3BCBD44B0F21}" type="sibTrans" cxnId="{D37E980B-64F4-4A9A-8C95-FF3C7871EE4E}">
      <dgm:prSet/>
      <dgm:spPr/>
    </dgm:pt>
    <dgm:pt modelId="{CB270A5A-178F-45CB-A1A2-2D237B0FF8A1}" type="pres">
      <dgm:prSet presAssocID="{CC669A2A-5207-4497-95AA-9EB63D71D1AF}" presName="root" presStyleCnt="0">
        <dgm:presLayoutVars>
          <dgm:dir/>
          <dgm:resizeHandles val="exact"/>
        </dgm:presLayoutVars>
      </dgm:prSet>
      <dgm:spPr/>
    </dgm:pt>
    <dgm:pt modelId="{41482709-E026-4D63-BFAB-3A24EDA10A69}" type="pres">
      <dgm:prSet presAssocID="{35369CC7-AC53-489B-A489-73641C2CDAD7}" presName="compNode" presStyleCnt="0"/>
      <dgm:spPr/>
    </dgm:pt>
    <dgm:pt modelId="{C33E0263-280A-487C-94E5-D50E8FA13657}" type="pres">
      <dgm:prSet presAssocID="{35369CC7-AC53-489B-A489-73641C2CDAD7}" presName="bgRect" presStyleLbl="bgShp" presStyleIdx="0" presStyleCnt="3"/>
      <dgm:spPr/>
    </dgm:pt>
    <dgm:pt modelId="{2D34619D-F31E-4DC4-AB8A-395882C63918}" type="pres">
      <dgm:prSet presAssocID="{35369CC7-AC53-489B-A489-73641C2CDA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6DA65EF0-7100-410D-AF1A-D0317CA86168}" type="pres">
      <dgm:prSet presAssocID="{35369CC7-AC53-489B-A489-73641C2CDAD7}" presName="spaceRect" presStyleCnt="0"/>
      <dgm:spPr/>
    </dgm:pt>
    <dgm:pt modelId="{331A8D34-7DF1-4322-BE2F-7F68446A7662}" type="pres">
      <dgm:prSet presAssocID="{35369CC7-AC53-489B-A489-73641C2CDAD7}" presName="parTx" presStyleLbl="revTx" presStyleIdx="0" presStyleCnt="3">
        <dgm:presLayoutVars>
          <dgm:chMax val="0"/>
          <dgm:chPref val="0"/>
        </dgm:presLayoutVars>
      </dgm:prSet>
      <dgm:spPr/>
    </dgm:pt>
    <dgm:pt modelId="{007B381A-B9CE-4820-B696-A62A14D8E5FE}" type="pres">
      <dgm:prSet presAssocID="{82B6EECA-EA3C-45B8-B4C3-06D7F3D22930}" presName="sibTrans" presStyleCnt="0"/>
      <dgm:spPr/>
    </dgm:pt>
    <dgm:pt modelId="{331ED62D-6F93-436A-9FC0-9E06928BA1D0}" type="pres">
      <dgm:prSet presAssocID="{2CA09A3F-C29F-4FC8-9F94-0F360C8DD0F3}" presName="compNode" presStyleCnt="0"/>
      <dgm:spPr/>
    </dgm:pt>
    <dgm:pt modelId="{93C6B6FC-0127-4ED5-82F3-2BAF478B73DB}" type="pres">
      <dgm:prSet presAssocID="{2CA09A3F-C29F-4FC8-9F94-0F360C8DD0F3}" presName="bgRect" presStyleLbl="bgShp" presStyleIdx="1" presStyleCnt="3"/>
      <dgm:spPr/>
    </dgm:pt>
    <dgm:pt modelId="{0FFB08A8-E9FA-4B47-8B9E-FF55B391EB6C}" type="pres">
      <dgm:prSet presAssocID="{2CA09A3F-C29F-4FC8-9F94-0F360C8DD0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3675620-A359-49E2-BF80-9CA7EEF1F8D8}" type="pres">
      <dgm:prSet presAssocID="{2CA09A3F-C29F-4FC8-9F94-0F360C8DD0F3}" presName="spaceRect" presStyleCnt="0"/>
      <dgm:spPr/>
    </dgm:pt>
    <dgm:pt modelId="{ECDF8DDE-FAA7-4136-9C92-16A7308DD289}" type="pres">
      <dgm:prSet presAssocID="{2CA09A3F-C29F-4FC8-9F94-0F360C8DD0F3}" presName="parTx" presStyleLbl="revTx" presStyleIdx="1" presStyleCnt="3">
        <dgm:presLayoutVars>
          <dgm:chMax val="0"/>
          <dgm:chPref val="0"/>
        </dgm:presLayoutVars>
      </dgm:prSet>
      <dgm:spPr/>
    </dgm:pt>
    <dgm:pt modelId="{D776AF05-674D-48C5-9934-0617EF14E0C8}" type="pres">
      <dgm:prSet presAssocID="{643AE259-6584-4563-BBA3-8F095A17C9F1}" presName="sibTrans" presStyleCnt="0"/>
      <dgm:spPr/>
    </dgm:pt>
    <dgm:pt modelId="{90A791C8-F8FB-49CA-BA2B-B50F35496BBD}" type="pres">
      <dgm:prSet presAssocID="{7F7E1AB9-C61C-4DCD-A403-C9C5B82A50A4}" presName="compNode" presStyleCnt="0"/>
      <dgm:spPr/>
    </dgm:pt>
    <dgm:pt modelId="{AB2BED09-44B3-4F02-A5FA-BD9E8702F2D6}" type="pres">
      <dgm:prSet presAssocID="{7F7E1AB9-C61C-4DCD-A403-C9C5B82A50A4}" presName="bgRect" presStyleLbl="bgShp" presStyleIdx="2" presStyleCnt="3"/>
      <dgm:spPr/>
    </dgm:pt>
    <dgm:pt modelId="{1FDB78E3-AE0F-4B99-AA94-B937C583FFA1}" type="pres">
      <dgm:prSet presAssocID="{7F7E1AB9-C61C-4DCD-A403-C9C5B82A50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367D46A-0A27-48FC-A704-94C7AB53816F}" type="pres">
      <dgm:prSet presAssocID="{7F7E1AB9-C61C-4DCD-A403-C9C5B82A50A4}" presName="spaceRect" presStyleCnt="0"/>
      <dgm:spPr/>
    </dgm:pt>
    <dgm:pt modelId="{33132F88-0B31-4E09-BBB8-3D8364B7DB47}" type="pres">
      <dgm:prSet presAssocID="{7F7E1AB9-C61C-4DCD-A403-C9C5B82A50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7E980B-64F4-4A9A-8C95-FF3C7871EE4E}" srcId="{CC669A2A-5207-4497-95AA-9EB63D71D1AF}" destId="{7F7E1AB9-C61C-4DCD-A403-C9C5B82A50A4}" srcOrd="2" destOrd="0" parTransId="{A456F7AF-FD74-4493-90BD-4546CC8D2851}" sibTransId="{0655BB13-5AC6-412D-9323-3BCBD44B0F21}"/>
    <dgm:cxn modelId="{989D4610-EA25-4D34-87C5-CD3D54CC4721}" srcId="{CC669A2A-5207-4497-95AA-9EB63D71D1AF}" destId="{35369CC7-AC53-489B-A489-73641C2CDAD7}" srcOrd="0" destOrd="0" parTransId="{90D8DF78-5C76-4DD4-BBCA-18FC4AA84D46}" sibTransId="{82B6EECA-EA3C-45B8-B4C3-06D7F3D22930}"/>
    <dgm:cxn modelId="{6BB82C1A-7FC3-40E3-ADA2-EB42CD913630}" type="presOf" srcId="{7F7E1AB9-C61C-4DCD-A403-C9C5B82A50A4}" destId="{33132F88-0B31-4E09-BBB8-3D8364B7DB47}" srcOrd="0" destOrd="0" presId="urn:microsoft.com/office/officeart/2018/2/layout/IconVerticalSolidList"/>
    <dgm:cxn modelId="{CB7EAF2E-DAC7-4B0C-B07C-52EFA1DB27C4}" type="presOf" srcId="{CC669A2A-5207-4497-95AA-9EB63D71D1AF}" destId="{CB270A5A-178F-45CB-A1A2-2D237B0FF8A1}" srcOrd="0" destOrd="0" presId="urn:microsoft.com/office/officeart/2018/2/layout/IconVerticalSolidList"/>
    <dgm:cxn modelId="{EC948B3D-A2F8-4869-B603-D90CF3A8798E}" type="presOf" srcId="{35369CC7-AC53-489B-A489-73641C2CDAD7}" destId="{331A8D34-7DF1-4322-BE2F-7F68446A7662}" srcOrd="0" destOrd="0" presId="urn:microsoft.com/office/officeart/2018/2/layout/IconVerticalSolidList"/>
    <dgm:cxn modelId="{2D2F5344-72C6-45DC-B65A-04A3B804766A}" srcId="{CC669A2A-5207-4497-95AA-9EB63D71D1AF}" destId="{2CA09A3F-C29F-4FC8-9F94-0F360C8DD0F3}" srcOrd="1" destOrd="0" parTransId="{582D59B9-1D2E-4D70-B647-ECA8D19DFB9E}" sibTransId="{643AE259-6584-4563-BBA3-8F095A17C9F1}"/>
    <dgm:cxn modelId="{D990EED1-D785-49B9-B073-1D68D8D928F8}" type="presOf" srcId="{2CA09A3F-C29F-4FC8-9F94-0F360C8DD0F3}" destId="{ECDF8DDE-FAA7-4136-9C92-16A7308DD289}" srcOrd="0" destOrd="0" presId="urn:microsoft.com/office/officeart/2018/2/layout/IconVerticalSolidList"/>
    <dgm:cxn modelId="{9799BEC0-1DD8-4674-9185-87F89C40FCD6}" type="presParOf" srcId="{CB270A5A-178F-45CB-A1A2-2D237B0FF8A1}" destId="{41482709-E026-4D63-BFAB-3A24EDA10A69}" srcOrd="0" destOrd="0" presId="urn:microsoft.com/office/officeart/2018/2/layout/IconVerticalSolidList"/>
    <dgm:cxn modelId="{D2408653-3749-44C8-9D8A-0BC9AD03850A}" type="presParOf" srcId="{41482709-E026-4D63-BFAB-3A24EDA10A69}" destId="{C33E0263-280A-487C-94E5-D50E8FA13657}" srcOrd="0" destOrd="0" presId="urn:microsoft.com/office/officeart/2018/2/layout/IconVerticalSolidList"/>
    <dgm:cxn modelId="{3473381C-E2AE-489F-BFDE-4A57A4414D22}" type="presParOf" srcId="{41482709-E026-4D63-BFAB-3A24EDA10A69}" destId="{2D34619D-F31E-4DC4-AB8A-395882C63918}" srcOrd="1" destOrd="0" presId="urn:microsoft.com/office/officeart/2018/2/layout/IconVerticalSolidList"/>
    <dgm:cxn modelId="{947736CE-1F13-4B31-AC97-F5F8AAD50550}" type="presParOf" srcId="{41482709-E026-4D63-BFAB-3A24EDA10A69}" destId="{6DA65EF0-7100-410D-AF1A-D0317CA86168}" srcOrd="2" destOrd="0" presId="urn:microsoft.com/office/officeart/2018/2/layout/IconVerticalSolidList"/>
    <dgm:cxn modelId="{E79C3455-2C85-46CE-A927-341AC78EE1E8}" type="presParOf" srcId="{41482709-E026-4D63-BFAB-3A24EDA10A69}" destId="{331A8D34-7DF1-4322-BE2F-7F68446A7662}" srcOrd="3" destOrd="0" presId="urn:microsoft.com/office/officeart/2018/2/layout/IconVerticalSolidList"/>
    <dgm:cxn modelId="{DAF32775-B5A5-4DCF-8C2B-EAE689A5F706}" type="presParOf" srcId="{CB270A5A-178F-45CB-A1A2-2D237B0FF8A1}" destId="{007B381A-B9CE-4820-B696-A62A14D8E5FE}" srcOrd="1" destOrd="0" presId="urn:microsoft.com/office/officeart/2018/2/layout/IconVerticalSolidList"/>
    <dgm:cxn modelId="{3F716D08-FF39-4853-85C1-0F582F2638C6}" type="presParOf" srcId="{CB270A5A-178F-45CB-A1A2-2D237B0FF8A1}" destId="{331ED62D-6F93-436A-9FC0-9E06928BA1D0}" srcOrd="2" destOrd="0" presId="urn:microsoft.com/office/officeart/2018/2/layout/IconVerticalSolidList"/>
    <dgm:cxn modelId="{CFD10677-01B1-40B2-8BEF-C454C50E150C}" type="presParOf" srcId="{331ED62D-6F93-436A-9FC0-9E06928BA1D0}" destId="{93C6B6FC-0127-4ED5-82F3-2BAF478B73DB}" srcOrd="0" destOrd="0" presId="urn:microsoft.com/office/officeart/2018/2/layout/IconVerticalSolidList"/>
    <dgm:cxn modelId="{BADD43C5-31EE-4763-89CE-24FC1E161063}" type="presParOf" srcId="{331ED62D-6F93-436A-9FC0-9E06928BA1D0}" destId="{0FFB08A8-E9FA-4B47-8B9E-FF55B391EB6C}" srcOrd="1" destOrd="0" presId="urn:microsoft.com/office/officeart/2018/2/layout/IconVerticalSolidList"/>
    <dgm:cxn modelId="{66B8B180-96B1-4B0E-95C8-CBAE1EAB052A}" type="presParOf" srcId="{331ED62D-6F93-436A-9FC0-9E06928BA1D0}" destId="{D3675620-A359-49E2-BF80-9CA7EEF1F8D8}" srcOrd="2" destOrd="0" presId="urn:microsoft.com/office/officeart/2018/2/layout/IconVerticalSolidList"/>
    <dgm:cxn modelId="{A2C057E6-F627-4F37-B154-BCA924620B2C}" type="presParOf" srcId="{331ED62D-6F93-436A-9FC0-9E06928BA1D0}" destId="{ECDF8DDE-FAA7-4136-9C92-16A7308DD289}" srcOrd="3" destOrd="0" presId="urn:microsoft.com/office/officeart/2018/2/layout/IconVerticalSolidList"/>
    <dgm:cxn modelId="{00B0D652-22FB-4275-A424-696368909CDF}" type="presParOf" srcId="{CB270A5A-178F-45CB-A1A2-2D237B0FF8A1}" destId="{D776AF05-674D-48C5-9934-0617EF14E0C8}" srcOrd="3" destOrd="0" presId="urn:microsoft.com/office/officeart/2018/2/layout/IconVerticalSolidList"/>
    <dgm:cxn modelId="{D03ED583-BCC6-471C-A287-A64ED023DA31}" type="presParOf" srcId="{CB270A5A-178F-45CB-A1A2-2D237B0FF8A1}" destId="{90A791C8-F8FB-49CA-BA2B-B50F35496BBD}" srcOrd="4" destOrd="0" presId="urn:microsoft.com/office/officeart/2018/2/layout/IconVerticalSolidList"/>
    <dgm:cxn modelId="{4EFB812C-FE6D-4E1D-97F0-BA55F25D31C2}" type="presParOf" srcId="{90A791C8-F8FB-49CA-BA2B-B50F35496BBD}" destId="{AB2BED09-44B3-4F02-A5FA-BD9E8702F2D6}" srcOrd="0" destOrd="0" presId="urn:microsoft.com/office/officeart/2018/2/layout/IconVerticalSolidList"/>
    <dgm:cxn modelId="{2CEA4FAE-F504-442D-BE46-5FDEBFB28D85}" type="presParOf" srcId="{90A791C8-F8FB-49CA-BA2B-B50F35496BBD}" destId="{1FDB78E3-AE0F-4B99-AA94-B937C583FFA1}" srcOrd="1" destOrd="0" presId="urn:microsoft.com/office/officeart/2018/2/layout/IconVerticalSolidList"/>
    <dgm:cxn modelId="{A7110568-891C-4409-9827-DC4D23B04DE9}" type="presParOf" srcId="{90A791C8-F8FB-49CA-BA2B-B50F35496BBD}" destId="{D367D46A-0A27-48FC-A704-94C7AB53816F}" srcOrd="2" destOrd="0" presId="urn:microsoft.com/office/officeart/2018/2/layout/IconVerticalSolidList"/>
    <dgm:cxn modelId="{99533F37-2A40-46EA-80EB-18F5C492EE9A}" type="presParOf" srcId="{90A791C8-F8FB-49CA-BA2B-B50F35496BBD}" destId="{33132F88-0B31-4E09-BBB8-3D8364B7DB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E0263-280A-487C-94E5-D50E8FA13657}">
      <dsp:nvSpPr>
        <dsp:cNvPr id="0" name=""/>
        <dsp:cNvSpPr/>
      </dsp:nvSpPr>
      <dsp:spPr>
        <a:xfrm>
          <a:off x="0" y="573"/>
          <a:ext cx="4629150" cy="13418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4619D-F31E-4DC4-AB8A-395882C63918}">
      <dsp:nvSpPr>
        <dsp:cNvPr id="0" name=""/>
        <dsp:cNvSpPr/>
      </dsp:nvSpPr>
      <dsp:spPr>
        <a:xfrm>
          <a:off x="405919" y="302496"/>
          <a:ext cx="738034" cy="7380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A8D34-7DF1-4322-BE2F-7F68446A7662}">
      <dsp:nvSpPr>
        <dsp:cNvPr id="0" name=""/>
        <dsp:cNvSpPr/>
      </dsp:nvSpPr>
      <dsp:spPr>
        <a:xfrm>
          <a:off x="1549872" y="573"/>
          <a:ext cx="3079277" cy="1341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16" tIns="142016" rIns="142016" bIns="1420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>
              <a:latin typeface="Calibri Light" panose="020F0302020204030204"/>
            </a:rPr>
            <a:t>September</a:t>
          </a:r>
          <a:r>
            <a:rPr lang="en-GB" sz="2100" kern="1200">
              <a:latin typeface="Calibri Light" panose="020F0302020204030204"/>
            </a:rPr>
            <a:t> Ofsted's response to consultation and toolkits</a:t>
          </a:r>
          <a:endParaRPr lang="en-GB" sz="2100" kern="1200"/>
        </a:p>
      </dsp:txBody>
      <dsp:txXfrm>
        <a:off x="1549872" y="573"/>
        <a:ext cx="3079277" cy="1341881"/>
      </dsp:txXfrm>
    </dsp:sp>
    <dsp:sp modelId="{93C6B6FC-0127-4ED5-82F3-2BAF478B73DB}">
      <dsp:nvSpPr>
        <dsp:cNvPr id="0" name=""/>
        <dsp:cNvSpPr/>
      </dsp:nvSpPr>
      <dsp:spPr>
        <a:xfrm>
          <a:off x="0" y="1677924"/>
          <a:ext cx="4629150" cy="13418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B08A8-E9FA-4B47-8B9E-FF55B391EB6C}">
      <dsp:nvSpPr>
        <dsp:cNvPr id="0" name=""/>
        <dsp:cNvSpPr/>
      </dsp:nvSpPr>
      <dsp:spPr>
        <a:xfrm>
          <a:off x="405919" y="1979848"/>
          <a:ext cx="738034" cy="7380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F8DDE-FAA7-4136-9C92-16A7308DD289}">
      <dsp:nvSpPr>
        <dsp:cNvPr id="0" name=""/>
        <dsp:cNvSpPr/>
      </dsp:nvSpPr>
      <dsp:spPr>
        <a:xfrm>
          <a:off x="1549872" y="1677924"/>
          <a:ext cx="3079277" cy="1341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16" tIns="142016" rIns="142016" bIns="1420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Calibri Light" panose="020F0302020204030204"/>
            </a:rPr>
            <a:t>Training events &amp; roadshows for providers</a:t>
          </a:r>
          <a:endParaRPr lang="en-GB" sz="2100" kern="1200"/>
        </a:p>
      </dsp:txBody>
      <dsp:txXfrm>
        <a:off x="1549872" y="1677924"/>
        <a:ext cx="3079277" cy="1341881"/>
      </dsp:txXfrm>
    </dsp:sp>
    <dsp:sp modelId="{AB2BED09-44B3-4F02-A5FA-BD9E8702F2D6}">
      <dsp:nvSpPr>
        <dsp:cNvPr id="0" name=""/>
        <dsp:cNvSpPr/>
      </dsp:nvSpPr>
      <dsp:spPr>
        <a:xfrm>
          <a:off x="0" y="3355276"/>
          <a:ext cx="4629150" cy="13418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B78E3-AE0F-4B99-AA94-B937C583FFA1}">
      <dsp:nvSpPr>
        <dsp:cNvPr id="0" name=""/>
        <dsp:cNvSpPr/>
      </dsp:nvSpPr>
      <dsp:spPr>
        <a:xfrm>
          <a:off x="405919" y="3657199"/>
          <a:ext cx="738034" cy="7380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32F88-0B31-4E09-BBB8-3D8364B7DB47}">
      <dsp:nvSpPr>
        <dsp:cNvPr id="0" name=""/>
        <dsp:cNvSpPr/>
      </dsp:nvSpPr>
      <dsp:spPr>
        <a:xfrm>
          <a:off x="1549872" y="3355276"/>
          <a:ext cx="3079277" cy="1341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016" tIns="142016" rIns="142016" bIns="14201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>
              <a:latin typeface="Calibri Light" panose="020F0302020204030204"/>
            </a:rPr>
            <a:t>November</a:t>
          </a:r>
          <a:r>
            <a:rPr lang="en-GB" sz="2100" kern="1200">
              <a:latin typeface="Calibri Light" panose="020F0302020204030204"/>
            </a:rPr>
            <a:t> inspections start under new approach</a:t>
          </a:r>
          <a:endParaRPr lang="en-GB" sz="2100" kern="1200"/>
        </a:p>
      </dsp:txBody>
      <dsp:txXfrm>
        <a:off x="1549872" y="3355276"/>
        <a:ext cx="3079277" cy="134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5DD2-F726-4C75-A460-E7CD1674101F}" type="datetimeFigureOut"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2D94-A5AA-45B0-9195-F8E5F2D27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7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 Add 15 minute break / networking?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BJ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62D94-A5AA-45B0-9195-F8E5F2D27F7B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Heidi to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FEB7-B623-4DBA-AE86-7151D82E5A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84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Heidi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FEB7-B623-4DBA-AE86-7151D82E5A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2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2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5.sv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38.png"/><Relationship Id="rId9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svg"/><Relationship Id="rId7" Type="http://schemas.openxmlformats.org/officeDocument/2006/relationships/image" Target="../media/image2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1.sv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svg"/><Relationship Id="rId5" Type="http://schemas.openxmlformats.org/officeDocument/2006/relationships/image" Target="../media/image43.sv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23.svg"/><Relationship Id="rId4" Type="http://schemas.openxmlformats.org/officeDocument/2006/relationships/image" Target="../media/image2.svg"/><Relationship Id="rId9" Type="http://schemas.openxmlformats.org/officeDocument/2006/relationships/image" Target="../media/image2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25.sv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29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A2E5E-7FCC-020B-DE28-05D3B23150A4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51B97FE-4ACF-E28B-7162-773E70AB48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251CE99-6B2B-A660-654A-921D95774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2B61DA-9C00-6E5B-729F-C929CBD9720A}"/>
              </a:ext>
            </a:extLst>
          </p:cNvPr>
          <p:cNvGrpSpPr/>
          <p:nvPr userDrawn="1"/>
        </p:nvGrpSpPr>
        <p:grpSpPr>
          <a:xfrm>
            <a:off x="0" y="0"/>
            <a:ext cx="8784000" cy="6363746"/>
            <a:chOff x="0" y="0"/>
            <a:chExt cx="8784000" cy="63637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7D0E5BC-7F2E-4DC9-C7BB-690D53F64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84000" cy="6363746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302A49A-7BDE-9338-1272-B0F5F8349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12000" cy="620348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588AE1-1239-C0D1-BF8A-25830A573A37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4B6656A-E9D8-42A0-3917-F15F31935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7CAE6F7-9D13-5F18-8308-A533C98C81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73BB84-698A-CC67-47BF-1AEEB9EAD8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5413963-C889-8073-4E6B-9BBA5A7AE9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7CDE6D0-60CD-951D-B6AA-A1ECCBB17ED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2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1699CF57-8C5E-CC94-5E34-834C745020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28A48E-ED03-17AF-2105-59C8307B2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B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58F001-45A3-52BF-755F-00BBCE74641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95DB7AD-1810-CA4F-DFDD-7D0F95BDE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9D08B05-360C-7585-C034-6FF1C016A3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C 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C4ACD39-E50A-D2D2-0063-A3FC6505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29150" cy="68697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716783-2DD8-6FE2-C345-65400DF8EF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506034" cy="6858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5DB7AD-1810-CA4F-DFDD-7D0F95BDED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08B05-360C-7585-C034-6FF1C016A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E9B688-9529-519C-20EA-3E7834E01E9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28650" y="2035285"/>
            <a:ext cx="3886200" cy="414167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29150" y="2035285"/>
            <a:ext cx="3886200" cy="414167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5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FB14F25-8988-F97F-80E5-EABBB88AA3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120640" cy="2957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2ACD92-6338-65C7-3DAF-162033DC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72645" cy="28075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259998"/>
            <a:ext cx="540000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E863A5-81C2-AFF7-E8C1-89BE8E6B583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E858601-51FD-5568-87D3-975B22526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80821-F83A-0FB2-C385-D44A4D78E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F80A71-673A-C184-6E99-9B83DF44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5" y="0"/>
            <a:ext cx="5782285" cy="630238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39B3B3A-02EA-A0C0-DD7D-67958D3B45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5652345" cy="61118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E858601-51FD-5568-87D3-975B225266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5580821-F83A-0FB2-C385-D44A4D78ED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C1454BD-6936-DA85-F745-5155F73168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DB9A4-4697-564D-C404-F2DF8E6A3B0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9090" y="1259998"/>
            <a:ext cx="5539110" cy="1198722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67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6755"/>
            <a:ext cx="386834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0"/>
            <a:ext cx="3868340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76755"/>
            <a:ext cx="3887391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0"/>
            <a:ext cx="3887391" cy="33470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F68598-5B63-FAC1-C652-D4906653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CB7A1-B499-4487-B1F6-2E40FC6F9792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9B657E6-F236-35C9-7143-5FBF0D56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297C41B-E456-3309-25BD-08F98ABC1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756EB0-B7CA-F75F-0001-F4FFFFE279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8E8CDE6-6FF5-5FE2-2E55-E323F67BC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CC6C6EE-B448-5626-AC8B-8139F41B31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A9F5BD-905B-6468-440F-C26A316DA558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AFF1440-394A-7335-8894-A4FCF359EB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BA3628C-64A6-737F-0CFD-6A7E8EE914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A0AF035-9101-D84A-A7C5-A78D7CF834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ABBA06-1B47-7F8B-A1A7-BF1A760CFB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A10C80C-7678-E130-B997-E09311C0C9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8446FF-422F-C79E-F7AD-B1DF371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2451"/>
            <a:ext cx="7886700" cy="634049"/>
          </a:xfrm>
        </p:spPr>
        <p:txBody>
          <a:bodyPr/>
          <a:lstStyle>
            <a:lvl1pPr>
              <a:defRPr sz="3200" b="1" i="0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10E81F-2F4A-54DB-376B-697E308CDE7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D70901-C02D-8724-3BF3-BAFBE1103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44209F4-6CB3-CBEA-583B-18A44819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0B56137-DB02-09A6-82F1-FCE7806BF91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B1BFFC-A674-BB11-56EA-077BC26A20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945FF8F-B708-EC7D-94C8-353CF518D3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6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1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2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BC608B-21CD-3264-AC71-C696F169F825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546E569-755B-6056-6E5D-83895ADEA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2261265-8F53-51F2-5C80-5A5D367AC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6286B20C-7DEB-8853-F108-1B28EB354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A89A52-E63C-6502-80A4-D7BF61E278F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97453C-A8BE-346D-ADB1-6ED604B5B3A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63320"/>
            <a:ext cx="2949178" cy="1600200"/>
          </a:xfrm>
        </p:spPr>
        <p:txBody>
          <a:bodyPr anchor="ctr" anchorCtr="0"/>
          <a:lstStyle>
            <a:lvl1pPr>
              <a:defRPr sz="2800" b="1">
                <a:solidFill>
                  <a:srgbClr val="0087C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3320"/>
            <a:ext cx="4629150" cy="4697731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63520"/>
            <a:ext cx="2949178" cy="31054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CEFF5-8263-C947-8802-734077B0C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3213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992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51"/>
            <a:ext cx="3868340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992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51"/>
            <a:ext cx="3887391" cy="28998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3CE5-F605-EF47-AC07-5BCA96F3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8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D28E-CEA7-3D72-8F21-94204C235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87B92-5302-5899-EBD2-E9ECC8DBD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970C1-AEC5-7D65-BA75-D8982FC2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711EF-8E4A-197A-7B52-3EDB2D0B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E17A7-98A2-8E0D-A875-1B388281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0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C7F1-0A05-4085-9C46-8447FB8D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01FE-A4D2-9F77-DE82-3FC7B8E09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D0F4-F87C-9AF2-7B47-3DF228C1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4306-B9B5-EB6E-D3A5-49DFEC89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EAB1-DBA9-B5FD-A687-28E37192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33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EDF3-D8DF-72B6-3E36-91BCA63A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1149-1D1A-1BDF-B41B-424588224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E23D3-0E42-920A-BDDC-BE6BDC20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0E99-DBD7-6ADF-D283-73DC40CC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38CA6-6F46-F703-8016-8B179841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57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4A08-5952-31DA-FAB9-2C4D9185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36568-DD76-557B-55C3-20D8B541E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51367-6D8B-1CF9-D896-1677698F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0707C-28CF-6DCE-63EA-FBE63530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70E2-4F6C-8711-1956-B4101C8E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72778-C0A2-EFCB-C23E-85242423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7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38A2-CA0F-85C5-961F-34617FB9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A35D6-FE1B-BBA9-4FE1-ADBD8292D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61A28-643A-AD6E-C66E-F8B61D0D4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97D70-310D-B21D-AF19-4FAF8C858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B16D3-EBF1-1839-B8C6-D559E405F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13D88-27DE-9B5B-CD89-1DC205D2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6914C-049C-F7F6-7683-80C73B72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30119-7FF3-9E44-70CF-FA4593DF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A85D28C3-BA45-7B1B-A68A-3E179273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B807BF-E1F8-560A-2CCC-EBE5E3139A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6C7F9-F608-3B4F-4693-6D47A4D6DE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8784000" cy="636374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B397D0F-A57B-9E7E-19FE-381B64607E1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8712000" cy="62034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1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43EE7-FF50-5933-5401-81F22058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D9B23-2F1B-1851-9E06-AD5DB17C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16005-207D-A297-3B27-C8504C1E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FF872-373A-606B-517A-1FA4CC17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6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068DD-78F6-1D61-87FD-BE16296C2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14C98-CCE4-46BD-EBA1-7EC2F99B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B79C1-DBFA-1DDE-E1D2-1ABD45F9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2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01A9-3267-198C-1AD7-AC59336A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94D0-7657-604B-9748-4243BFC09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22F38-059D-1C02-DBCA-68469E835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54253-33D3-CE1A-902D-014B569F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1DDA2-4B19-3A77-20A8-BCA3378E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B6847-D131-E2E2-19ED-7149161E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59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CE72-D0D6-1FEA-7398-EA255105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6D1DA-5575-18ED-94BD-7438B134F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A934A-174C-D599-DB36-3D666CE42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914E7-C0E8-2151-1F20-44413200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8A08E-D125-C0EA-8506-B7A8DB9F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1D766-04F1-F259-413F-0947D32F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88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82FA-304A-420E-8DAD-ED268E40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76B9E-4421-1A21-A816-4E8D47350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7CD8E-A49E-E91D-0D81-E75AE451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67E40-BC41-A2B5-77A4-D7A786AD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85D8-6334-1B16-6952-7EBFAFB0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45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88FE3-BA83-62B3-B87D-2A68BB2A3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8FD38-1A6A-54F1-F375-C4F1FA8FE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369AB-66BC-AD7C-2592-395023C8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2D964-78BC-EDAF-BC1A-BC1033C8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5D499-F05C-4EA6-5C79-D982DEB9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88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71A9-0C92-3B43-FD29-04235C543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67484-B72B-7F6E-9805-AFF6F124F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6566-2F3B-7F0A-E6AF-85ADE0A7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03D0-6B65-8698-35A2-257CE0B9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26C40-498B-66EA-7B36-9B73A177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28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2F-4397-ED9B-ACD8-9A324575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A8A2-18CF-61EA-46DC-20801DA3F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0E87B-F2A8-E4BD-84D0-4CAE9D3B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93367-C68E-F7F0-5961-29D59511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6DA33-F00A-7E11-949B-B4929AAB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3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15DD-F5C7-3238-8B9D-BABABAE3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5A263-7B81-6286-ABDB-DFAF467D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4858-9008-3A53-6CA9-40AE0C1E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26F54-00A9-43E9-0A19-63D21D4E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7C2A-1A20-3395-C911-029B2D5E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72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E172-F3D4-4B43-6784-90E246D3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33ED-D855-2EE5-1B67-ADBED96DD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29CF7-DF31-034B-F2DD-B272EBB9E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E0E75-9945-3A7A-2332-CF50A128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084C6-D8CA-B76D-A999-20A0DFCE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D0E6-49A8-8D8A-7113-9C0EFCB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A6E246DD-9DE7-17DB-E7B6-970E6D17E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750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7DAC34-4CC1-8C14-1475-42C0A1E23E55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358DD8-FA97-4567-1CAF-42116BAD1D7B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BDCDC2B-4B9D-BE8B-331B-795B352A7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785323E-D209-DE8C-F5BE-DB52ABACB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900DF534-9C02-C1F7-585B-D7299A0865C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22180" y="0"/>
            <a:ext cx="6408000" cy="698438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6D412E0-4F34-AB67-100A-C71877D595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541255" y="0"/>
            <a:ext cx="6263999" cy="677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CBF81B3-ECAC-C5D8-0D65-7D76BFA10A2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ctr" anchorCtr="0"/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82955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12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4E57-9E2D-D96F-48D7-6D292E71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2D5A3-7314-538D-0A72-72066768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16453-04CD-B7A6-2F7C-4DFAE83D3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C14B4-3322-2E35-3EF6-2EF5A8A20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0A193-7A57-3ED9-25AD-5F4323793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FE92E-BC5D-1B01-931F-6C5E8076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8FB67-E5DC-719B-80F2-8CDB53F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A87AC-6D70-C7D5-C518-0B031764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18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BA78-99C8-F397-B6DF-5AC077B8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7CB64-020F-1649-CF8E-80E9E9C0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06E3D-D9E2-A493-96C3-A3499C07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D1C8F-39AF-E317-3766-876990E0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69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F9931-07BF-DA63-C981-DB56AE7B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65071-B4F3-C4E1-2548-E8F3306E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11B49-7FC3-DCC6-E30F-F1642EBC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03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528C-C02A-C58E-DCE1-810A6095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03EB-F6E4-5433-63C4-BA38DA31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2D9ED-7381-5B39-E610-C15479E2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6BDC9-102E-857A-CA68-94D7C2FA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EF4F0-F943-B135-BCF1-0E1A3E5A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A88D2-BEE7-C7D0-919D-EE7A1D35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43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C833-E3E7-9C7D-CB47-146A48502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C1710-2412-FE85-44F5-C0C042CEF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87A0A-36B3-1FFB-C5E9-63F3BA23B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EE4EA-8DCD-48AD-9A3F-B3E6CEF2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AB149-FDCE-897C-B3C6-BA4C9320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2EB0-F881-9039-52AE-EEC94CA3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74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FE96-BCA5-60C4-1A35-3267A527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67B0B-F564-90C9-488E-5F4415967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60088-52F4-3D7B-E31E-84FC9F7D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C1361-2EFE-2907-8008-734192C3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92D00-D7E7-8AA0-3736-09A0897D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60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2A166-93FA-499B-534A-273122BF5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91711-68E7-4417-6146-20C42BCB0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B686-5253-C7FA-DDC1-E1A71A6F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C6872-B10B-2418-6177-6135CBBC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8756E-A4D9-E468-445B-C9437354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 Conten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35360F-DD5E-71DF-4E61-BC0CCDB8749E}"/>
              </a:ext>
            </a:extLst>
          </p:cNvPr>
          <p:cNvSpPr/>
          <p:nvPr userDrawn="1"/>
        </p:nvSpPr>
        <p:spPr>
          <a:xfrm>
            <a:off x="-2" y="14318"/>
            <a:ext cx="9139052" cy="6858000"/>
          </a:xfrm>
          <a:prstGeom prst="rect">
            <a:avLst/>
          </a:prstGeom>
          <a:solidFill>
            <a:srgbClr val="5C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D4756CB-326D-A46A-0EE5-255F5F897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601DB58-D637-6D2D-05FD-1AA7DC681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6DE11-7CB2-794B-AE9D-EE81807A300C}" type="datetimeFigureOut">
              <a:rPr lang="en-US" smtClean="0"/>
              <a:pPr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 Content colour chan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F5826AC-11B7-9348-7417-5D0BCE6E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00" y="6192000"/>
            <a:ext cx="3060000" cy="6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EDE4FB3-2A50-A415-3F49-01B4F2BE44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8000" y="6264000"/>
            <a:ext cx="2736000" cy="61177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27077E-470A-AD95-A28C-D9C9A72E68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8AC7012-1299-97C5-DD02-29237E8606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Content and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wall, indoor, young&#10;&#10;Description automatically generated">
            <a:extLst>
              <a:ext uri="{FF2B5EF4-FFF2-40B4-BE49-F238E27FC236}">
                <a16:creationId xmlns:a16="http://schemas.microsoft.com/office/drawing/2014/main" id="{1E67E097-380D-0982-4B2D-9931FC016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DCA179-5D33-538B-7DB0-CF0D039E8A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528000" cy="1068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DA54C13-15AD-6912-A1CD-50CA8F07103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3348000" cy="9786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63C39BD-394E-A5A3-AD61-1D6EA76EA8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9090" y="270000"/>
            <a:ext cx="1986960" cy="440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48DCF-BA52-6783-C2A9-E3B10444A532}"/>
              </a:ext>
            </a:extLst>
          </p:cNvPr>
          <p:cNvSpPr txBox="1"/>
          <p:nvPr userDrawn="1"/>
        </p:nvSpPr>
        <p:spPr>
          <a:xfrm>
            <a:off x="6070587" y="4688988"/>
            <a:ext cx="340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 TO SLIDE MASTER DUPLICATE SLIDE AND THEN CHANGE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411134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3A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38A6D0C-510E-6C7F-4348-379136941D7D}"/>
              </a:ext>
            </a:extLst>
          </p:cNvPr>
          <p:cNvGrpSpPr/>
          <p:nvPr userDrawn="1"/>
        </p:nvGrpSpPr>
        <p:grpSpPr>
          <a:xfrm>
            <a:off x="6115050" y="6192000"/>
            <a:ext cx="3060000" cy="683776"/>
            <a:chOff x="9180000" y="6192000"/>
            <a:chExt cx="3060000" cy="68377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40436FD-C114-AC23-D102-A8397AD988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7086D16-4482-BF3A-5DCC-E517D0A22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458BC-1CE3-1D7D-236B-08ACCD51ED83}"/>
              </a:ext>
            </a:extLst>
          </p:cNvPr>
          <p:cNvGrpSpPr/>
          <p:nvPr userDrawn="1"/>
        </p:nvGrpSpPr>
        <p:grpSpPr>
          <a:xfrm rot="10800000">
            <a:off x="0" y="-261678"/>
            <a:ext cx="3060000" cy="683776"/>
            <a:chOff x="9180000" y="6192000"/>
            <a:chExt cx="3060000" cy="68377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B2481F4-4B75-EDDA-8442-BF72E429D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80000" y="6192000"/>
              <a:ext cx="3060000" cy="680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C543506-98E3-F1B0-10A8-8FFF8A843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68000" y="6264000"/>
              <a:ext cx="2736000" cy="6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5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 Content standard with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40436FD-C114-AC23-D102-A8397AD98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5050" y="6192000"/>
            <a:ext cx="3060000" cy="6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086D16-4482-BF3A-5DCC-E517D0A22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050" y="6264000"/>
            <a:ext cx="2736000" cy="61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8650" y="1218342"/>
            <a:ext cx="7886700" cy="634049"/>
          </a:xfrm>
        </p:spPr>
        <p:txBody>
          <a:bodyPr>
            <a:noAutofit/>
          </a:bodyPr>
          <a:lstStyle>
            <a:lvl1pPr>
              <a:defRPr sz="3800" b="1">
                <a:solidFill>
                  <a:srgbClr val="0087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35285"/>
            <a:ext cx="7886700" cy="41416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D4986-9C08-C742-B451-B5C0B742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3A1B01-29BC-7241-6408-DA80DB22E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-257902"/>
            <a:ext cx="3060000" cy="68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C100119-6DB3-4FC4-8284-E76F2DF85C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6000" y="-261678"/>
            <a:ext cx="2736000" cy="6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DE11-7CB2-794B-AE9D-EE81807A300C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4986-9C08-C742-B451-B5C0B742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2" r:id="rId9"/>
    <p:sldLayoutId id="2147483716" r:id="rId10"/>
    <p:sldLayoutId id="2147483717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8" r:id="rId18"/>
    <p:sldLayoutId id="2147483719" r:id="rId19"/>
    <p:sldLayoutId id="2147483695" r:id="rId20"/>
    <p:sldLayoutId id="2147483696" r:id="rId21"/>
    <p:sldLayoutId id="2147483710" r:id="rId22"/>
    <p:sldLayoutId id="2147483711" r:id="rId23"/>
    <p:sldLayoutId id="214748371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00CCB-E68C-D1BA-8737-CB841EBC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F72B3-236E-612A-550C-DE6C1830E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00696-F897-28AA-F430-6CC1E158F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BA5197-851E-4590-9138-700155517575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3638A-32D4-6CF4-3949-16702B7DF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7AE9-5CB1-1695-24C3-46B94860C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C067E1-4D66-4B69-98DD-63508BD6D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0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EEC17-F827-8353-EB20-727051D2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2D0F8-280A-B294-CA46-5685A4F0F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04F32-5F8B-1FD8-3997-56757CC55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F0E9-08E7-4010-8A71-DF52E555941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A5B0-2A50-CC43-D59B-6CEBED2E9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3D12-8940-C4DF-6067-5F0BD7F70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F60174-BAAE-4808-951F-7CDA62A66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ropshirelg.net/early-years-information/cpd-early-years/cpd-schedule-and-booking-information-2024-202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news/ofsted-confirms-september-publication-for-consultation-response-ahead-of-new-look-education-inspections-from-november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endowmentfoundation.org.uk/education-evidence/early-years" TargetMode="External"/><Relationship Id="rId7" Type="http://schemas.openxmlformats.org/officeDocument/2006/relationships/hyperlink" Target="https://www.strongerpracticehubs.org.uk/hubs/wm/thrive-tgh-eysph-wm" TargetMode="External"/><Relationship Id="rId2" Type="http://schemas.openxmlformats.org/officeDocument/2006/relationships/hyperlink" Target="https://early-education.org.uk/news/ev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nltd.co.uk/noodle-now-courses/" TargetMode="External"/><Relationship Id="rId5" Type="http://schemas.openxmlformats.org/officeDocument/2006/relationships/hyperlink" Target="https://help-for-early-years-providers.education.gov.uk/" TargetMode="External"/><Relationship Id="rId4" Type="http://schemas.openxmlformats.org/officeDocument/2006/relationships/hyperlink" Target="https://earlyexcellence.com/online-cpd-webinar-programme/eyfs-program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@kidszoneoswestry.co.uk" TargetMode="External"/><Relationship Id="rId7" Type="http://schemas.openxmlformats.org/officeDocument/2006/relationships/hyperlink" Target="mailto:Short-Laura.Short@albrightonprimary.com" TargetMode="External"/><Relationship Id="rId2" Type="http://schemas.openxmlformats.org/officeDocument/2006/relationships/hyperlink" Target="mailto:katieskidsnursery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phi.Vaughan@sheriffhalesschool.org" TargetMode="External"/><Relationship Id="rId5" Type="http://schemas.openxmlformats.org/officeDocument/2006/relationships/hyperlink" Target="mailto:shelly@explorerschildcare.co" TargetMode="External"/><Relationship Id="rId4" Type="http://schemas.openxmlformats.org/officeDocument/2006/relationships/hyperlink" Target="mailto:Thomas-kellymariek1@aol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canva.com%2Fdesign%2FDAGrJ1QjcqM%2F4X0tDZ6rDkC1ThrhvsiHwA%2Fview%3Futm_content%3DDAGrJ1QjcqM%26utm_campaign%3Ddesignshare%26utm_medium%3Dlink2%26utm_source%3Duniquelinks%26utlId%3Dh324c06605d&amp;data=05%7C02%7CHeidi.White%40shropshire.gov.uk%7C257cd16efd1743bdc46308ddb4cd0598%7Cb6c13011372d438bbc8267e4c7966e89%7C0%7C0%7C638865514906146960%7CUnknown%7CTWFpbGZsb3d8eyJFbXB0eU1hcGkiOnRydWUsIlYiOiIwLjAuMDAwMCIsIlAiOiJXaW4zMiIsIkFOIjoiTWFpbCIsIldUIjoyfQ%3D%3D%7C0%7C%7C%7C&amp;sdata=hOwu%2FjWoVNzoocqriqTCyD4g5xW%2FGKsk0Hn6aw4iacg%3D&amp;reserved=0" TargetMode="External"/><Relationship Id="rId2" Type="http://schemas.openxmlformats.org/officeDocument/2006/relationships/hyperlink" Target="https://zoom.us/rec/play/NAtmVRnkzNvGhmfJLQnAg1-_iIjgTlJsykieeEtlMNa5H1sF0cj3eex7ZyapY0UqknwQD0aeA4DJ5pEz.UG8UBeyxV4B4sFXJ?eagerLoadZvaPages=sidemenu.billing.plan_management&amp;accessLevel=meeting&amp;canPlayFromShare=true&amp;from=share_recording_detail&amp;continueMode=true&amp;componentName=rec-play&amp;originRequestUrl=https%3A%2F%2Fzoom.us%2Frec%2Fshare%2Fo--caP9YSQO5r01f3RNT28gUJ600Il_S2CPd54fhZU9WirBnr50zOBIqdjysJyzU.j6e5o5hMdpGuxWw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endowmentfoundation.org.uk/early-years/evidence-stor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3.safelinks.protection.outlook.com/?url=https%3A%2F%2Flinks-2.govdelivery.com%2FCL0%2Fhttps%3A%252F%252Fshropshirelg.net%252Fearly-years%252F%2F1%2F0101019123af579e-64f8999d-5414-478a-b9c4-649389b7872f-000000%2FMlw9Hl_YKjNrEYR6W55vdtXq9i7ykb8X8zzsHWM8jAU%3D364&amp;data=05%7C02%7Csue.carroll%40shropshire.gov.uk%7C03820ac0566f48e2e24b08dcb577ea5f%7Cb6c13011372d438bbc8267e4c7966e89%7C0%7C0%7C638584774579564901%7CUnknown%7CTWFpbGZsb3d8eyJWIjoiMC4wLjAwMDAiLCJQIjoiV2luMzIiLCJBTiI6Ik1haWwiLCJXVCI6Mn0%3D%7C0%7C%7C%7C&amp;sdata=bj4T0UzV1w5gk4m39SdoMFgd3aUyaZl%2FsXsWgz%2Bu9oY%3D&amp;reserved=0" TargetMode="External"/><Relationship Id="rId13" Type="http://schemas.openxmlformats.org/officeDocument/2006/relationships/hyperlink" Target="https://councilfordisabledchildren.org.uk/resources/all-resources/filter/inclusion-send/early-years-developmental-journal" TargetMode="External"/><Relationship Id="rId3" Type="http://schemas.openxmlformats.org/officeDocument/2006/relationships/hyperlink" Target="https://assets.publishing.service.gov.uk/media/5a7dcb85ed915d2ac884d995/SEND_Code_of_Practice_January_2015.pdf" TargetMode="External"/><Relationship Id="rId7" Type="http://schemas.openxmlformats.org/officeDocument/2006/relationships/hyperlink" Target="https://www.shropshirelg.net/early-years-information/cpd-early-years/" TargetMode="External"/><Relationship Id="rId12" Type="http://schemas.openxmlformats.org/officeDocument/2006/relationships/hyperlink" Target="https://www.cherrygardenschool.co.uk/branch-maps/" TargetMode="External"/><Relationship Id="rId2" Type="http://schemas.openxmlformats.org/officeDocument/2006/relationships/image" Target="../media/image53.jpeg"/><Relationship Id="rId16" Type="http://schemas.openxmlformats.org/officeDocument/2006/relationships/hyperlink" Target="https://councilfordisabledchildren.org.uk/sites/default/files/uploads/files/SEN%20support%20early%20years.pdf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eur03.safelinks.protection.outlook.com/?url=https%3A%2F%2Flinks-2.govdelivery.com%2FCL0%2Fhttps%3A%252F%252Fassets.publishing.service.gov.uk%252Fmedia%252F65aa5e42ed27ca001327b2c7%252FEYFS_statutory_framework_for_group_and_school_based_providers.pdf%2F1%2F0101019123af579e-64f8999d-5414-478a-b9c4-649389b7872f-000000%2FXYsoWlPkhKSb0-L5kKmXH9G7CAPnuQXDesg_KqCCkFQ%3D364&amp;data=05%7C02%7Csue.carroll%40shropshire.gov.uk%7C03820ac0566f48e2e24b08dcb577ea5f%7Cb6c13011372d438bbc8267e4c7966e89%7C0%7C0%7C638584774579553262%7CUnknown%7CTWFpbGZsb3d8eyJWIjoiMC4wLjAwMDAiLCJQIjoiV2luMzIiLCJBTiI6Ik1haWwiLCJXVCI6Mn0%3D%7C0%7C%7C%7C&amp;sdata=tjcLq82S3O80jv3r%2BJU0ZlYIE25HJD8jK9spXf3mQoQ%3D&amp;reserved=0" TargetMode="External"/><Relationship Id="rId11" Type="http://schemas.openxmlformats.org/officeDocument/2006/relationships/hyperlink" Target="https://help-for-early-years-providers.education.gov.uk/support-for-practitioners/send-assessment" TargetMode="External"/><Relationship Id="rId5" Type="http://schemas.openxmlformats.org/officeDocument/2006/relationships/hyperlink" Target="https://eur03.safelinks.protection.outlook.com/?url=https%3A%2F%2Flinks-2.govdelivery.com%2FCL0%2Fhttps%3A%252F%252Fassets.publishing.service.gov.uk%252Fmedia%252F657825a90467eb001355f552%252FEYFS_statutory_framework_for_childminders.pdf%2F1%2F0101019123af579e-64f8999d-5414-478a-b9c4-649389b7872f-000000%2FqC1dc49rAYcK2UorL3VxMQPQU5fU0ZCovuArv3aK2Hk%3D364&amp;data=05%7C02%7Csue.carroll%40shropshire.gov.uk%7C03820ac0566f48e2e24b08dcb577ea5f%7Cb6c13011372d438bbc8267e4c7966e89%7C0%7C0%7C638584774579547401%7CUnknown%7CTWFpbGZsb3d8eyJWIjoiMC4wLjAwMDAiLCJQIjoiV2luMzIiLCJBTiI6Ik1haWwiLCJXVCI6Mn0%3D%7C0%7C%7C%7C&amp;sdata=SeCiQfMZmo3P2H1B4c0M6wAmyPh%2BqDtQF5JtkvtqbEE%3D&amp;reserved=0" TargetMode="External"/><Relationship Id="rId15" Type="http://schemas.openxmlformats.org/officeDocument/2006/relationships/hyperlink" Target="https://foundationyears.org.uk/files/2021/09/What-to-expect-in-the-EYFS-complete-FINAL-16.09-compressed.pdf" TargetMode="External"/><Relationship Id="rId10" Type="http://schemas.openxmlformats.org/officeDocument/2006/relationships/hyperlink" Target="https://assets.publishing.service.gov.uk/government/uploads/system/uploads/attachment_data/file/1007446/6.7534_DfE_Development_Matters_Report_and_illustrations_web__2_.pdf" TargetMode="External"/><Relationship Id="rId4" Type="http://schemas.openxmlformats.org/officeDocument/2006/relationships/hyperlink" Target="https://assets.publishing.service.gov.uk/media/5a7e5159e5274a2e8ab473d4/Early_Years_Guide_to_SEND_Code_of_Practice_-_02Sept14.pdf" TargetMode="External"/><Relationship Id="rId9" Type="http://schemas.openxmlformats.org/officeDocument/2006/relationships/hyperlink" Target="https://birthto5matters.org.uk/wp-content/uploads/2021/04/Birthto5Matters-download.pdf" TargetMode="External"/><Relationship Id="rId14" Type="http://schemas.openxmlformats.org/officeDocument/2006/relationships/hyperlink" Target="https://councilfordisabledchildren.org.uk/what-we-do-0/networks/early-years-send/early-years-send-partnership-resources/transition-and/s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FFB8-A07F-013A-E4A2-5C9CFAECE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73" y="818887"/>
            <a:ext cx="7772400" cy="2798955"/>
          </a:xfrm>
        </p:spPr>
        <p:txBody>
          <a:bodyPr/>
          <a:lstStyle/>
          <a:p>
            <a:pPr algn="ctr"/>
            <a:r>
              <a:rPr lang="en-US" sz="3200" dirty="0"/>
              <a:t>Early Years Network Meeting</a:t>
            </a:r>
            <a:br>
              <a:rPr lang="en-US" sz="3200"/>
            </a:br>
            <a:r>
              <a:rPr lang="en-US" sz="2400" b="0" dirty="0"/>
              <a:t>(All settings 0-4 years)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6C697-4BB9-E466-B0F7-8BB1F2412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006" y="2875158"/>
            <a:ext cx="7829550" cy="212802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Tuesday 24th June 2025</a:t>
            </a:r>
          </a:p>
          <a:p>
            <a:pPr algn="ctr"/>
            <a:r>
              <a:rPr lang="en-US" sz="2800" dirty="0"/>
              <a:t>19:00 – 20:30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973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6DD92-31B5-37B1-9A62-2B9920A81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6564"/>
            <a:ext cx="7886700" cy="4504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Please think about:</a:t>
            </a:r>
            <a:endParaRPr lang="en-GB"/>
          </a:p>
          <a:p>
            <a:r>
              <a:rPr lang="en-GB" dirty="0">
                <a:latin typeface="Arial"/>
                <a:cs typeface="Arial"/>
              </a:rPr>
              <a:t>The format and ease of use</a:t>
            </a:r>
            <a:endParaRPr lang="en-GB" dirty="0"/>
          </a:p>
          <a:p>
            <a:r>
              <a:rPr lang="en-GB">
                <a:latin typeface="Arial"/>
                <a:cs typeface="Arial"/>
              </a:rPr>
              <a:t>Content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>
                <a:latin typeface="Arial"/>
                <a:cs typeface="Arial"/>
              </a:rPr>
              <a:t>The what it looks like section</a:t>
            </a:r>
            <a:endParaRPr lang="en-GB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latin typeface="Arial"/>
                <a:cs typeface="Arial"/>
              </a:rPr>
              <a:t>Are strategies and provision in the right place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(universal/ SEN support)?</a:t>
            </a:r>
            <a:endParaRPr lang="en-GB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latin typeface="Arial"/>
                <a:cs typeface="Arial"/>
              </a:rPr>
              <a:t>Are there things missing? Strategies/ provision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Any other feedback</a:t>
            </a:r>
            <a:endParaRPr lang="en-GB" dirty="0"/>
          </a:p>
          <a:p>
            <a:pPr lvl="1">
              <a:buFont typeface="Courier New" panose="020B0604020202020204" pitchFamily="34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80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0181-7C31-3242-2C5C-19BA400C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62" y="1902680"/>
            <a:ext cx="7772400" cy="2387600"/>
          </a:xfrm>
        </p:spPr>
        <p:txBody>
          <a:bodyPr/>
          <a:lstStyle/>
          <a:p>
            <a:pPr algn="ctr"/>
            <a:r>
              <a:rPr lang="en-GB" sz="4400" dirty="0"/>
              <a:t>Early Years Autism education Trust Good Autism Practice Training</a:t>
            </a:r>
          </a:p>
        </p:txBody>
      </p:sp>
    </p:spTree>
    <p:extLst>
      <p:ext uri="{BB962C8B-B14F-4D97-AF65-F5344CB8AC3E}">
        <p14:creationId xmlns:p14="http://schemas.microsoft.com/office/powerpoint/2010/main" val="24246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AC092B-63C8-80A7-0EBF-3EF2A09B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73" y="2923352"/>
            <a:ext cx="3290705" cy="1214052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Early Years Good Autism Practice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(GAP)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89E04-D5CE-4611-5AB1-B0D8F40A4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45" y="1117808"/>
            <a:ext cx="4374559" cy="55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F02676-80CC-EAE0-612C-6919E199FD07}"/>
              </a:ext>
            </a:extLst>
          </p:cNvPr>
          <p:cNvSpPr txBox="1"/>
          <p:nvPr/>
        </p:nvSpPr>
        <p:spPr>
          <a:xfrm>
            <a:off x="265273" y="1654960"/>
            <a:ext cx="2797967" cy="4131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7144" indent="0" algn="ctr"/>
            <a:r>
              <a:rPr lang="en-GB" sz="1350" b="1" dirty="0"/>
              <a:t>Understanding Autism and Anxiety in the Early Years</a:t>
            </a:r>
          </a:p>
          <a:p>
            <a:pPr marL="7144" indent="0"/>
            <a:endParaRPr lang="en-GB" sz="1350" dirty="0"/>
          </a:p>
          <a:p>
            <a:pPr marL="7144">
              <a:buClr>
                <a:schemeClr val="tx1"/>
              </a:buClr>
            </a:pPr>
            <a:r>
              <a:rPr lang="en-GB" sz="1350" dirty="0"/>
              <a:t>After completing this module,  you will have an understanding of:</a:t>
            </a:r>
          </a:p>
          <a:p>
            <a:pPr marL="221456" indent="-214313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r>
              <a:rPr lang="en-GB" sz="1350" dirty="0"/>
              <a:t>Autism as a </a:t>
            </a:r>
            <a:r>
              <a:rPr lang="en-GB" sz="1350" b="1" dirty="0"/>
              <a:t>difference not a deficit. </a:t>
            </a:r>
          </a:p>
          <a:p>
            <a:pPr marL="2143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endParaRPr lang="en-GB" sz="1350" dirty="0"/>
          </a:p>
          <a:p>
            <a:pPr marL="2143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r>
              <a:rPr lang="en-GB" sz="1350" dirty="0"/>
              <a:t>The </a:t>
            </a:r>
            <a:r>
              <a:rPr lang="en-GB" sz="1350" b="1" dirty="0"/>
              <a:t>possible causes of anxiety</a:t>
            </a:r>
            <a:r>
              <a:rPr lang="en-GB" sz="1350" dirty="0"/>
              <a:t> in young autistic children.</a:t>
            </a:r>
          </a:p>
          <a:p>
            <a:pPr marL="2143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endParaRPr lang="en-GB" sz="1350" dirty="0"/>
          </a:p>
          <a:p>
            <a:pPr marL="2143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r>
              <a:rPr lang="en-GB" sz="1350" dirty="0"/>
              <a:t>How an autistic child </a:t>
            </a:r>
            <a:r>
              <a:rPr lang="en-GB" sz="1350" b="1" dirty="0"/>
              <a:t>might express their anxiety</a:t>
            </a:r>
            <a:r>
              <a:rPr lang="en-GB" sz="1350" dirty="0"/>
              <a:t>.</a:t>
            </a:r>
          </a:p>
          <a:p>
            <a:pPr marL="2143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endParaRPr lang="en-GB" sz="1350" dirty="0"/>
          </a:p>
          <a:p>
            <a:pPr marL="2143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r>
              <a:rPr lang="en-GB" sz="1350" dirty="0"/>
              <a:t>What </a:t>
            </a:r>
            <a:r>
              <a:rPr lang="en-GB" sz="1350" b="1" dirty="0"/>
              <a:t>reasonable adjustments</a:t>
            </a:r>
            <a:r>
              <a:rPr lang="en-GB" sz="1350" dirty="0"/>
              <a:t> they can make to prevent and </a:t>
            </a:r>
            <a:r>
              <a:rPr lang="en-GB" sz="1350" b="1" dirty="0"/>
              <a:t>reduce a child's anxiety</a:t>
            </a:r>
            <a:r>
              <a:rPr lang="en-GB" sz="1350" dirty="0"/>
              <a:t>. </a:t>
            </a:r>
          </a:p>
          <a:p>
            <a:pPr marL="204788" marR="0" lvl="1" indent="-2047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A27"/>
              </a:buClr>
              <a:buSzTx/>
              <a:buFont typeface="Arial" panose="020B0604020202020204" pitchFamily="34" charset="0"/>
              <a:buChar char="•"/>
              <a:tabLst>
                <a:tab pos="1697831" algn="l"/>
              </a:tabLst>
              <a:defRPr/>
            </a:pPr>
            <a:endParaRPr lang="en-GB" sz="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4D7FD-5788-A13D-BA9B-F104CE97173D}"/>
              </a:ext>
            </a:extLst>
          </p:cNvPr>
          <p:cNvSpPr txBox="1"/>
          <p:nvPr/>
        </p:nvSpPr>
        <p:spPr>
          <a:xfrm>
            <a:off x="3200402" y="1654961"/>
            <a:ext cx="2797967" cy="4385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/>
            <a:r>
              <a:rPr lang="en-GB" sz="1350" b="1" dirty="0"/>
              <a:t>Developing toileting in the </a:t>
            </a:r>
          </a:p>
          <a:p>
            <a:pPr marL="0" indent="0" algn="ctr"/>
            <a:r>
              <a:rPr lang="en-GB" sz="1350" b="1" dirty="0"/>
              <a:t>Early Years</a:t>
            </a:r>
          </a:p>
          <a:p>
            <a:pPr>
              <a:buClr>
                <a:srgbClr val="5FAC22"/>
              </a:buClr>
              <a:buSzPct val="110000"/>
            </a:pPr>
            <a:endParaRPr lang="en-GB" sz="1350" b="1" dirty="0"/>
          </a:p>
          <a:p>
            <a:pPr marL="214313" indent="-214313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350" dirty="0"/>
              <a:t>To understand that autism is a </a:t>
            </a:r>
            <a:r>
              <a:rPr lang="en-GB" sz="1350" b="1" dirty="0"/>
              <a:t>DIFFERENCE</a:t>
            </a:r>
            <a:r>
              <a:rPr lang="en-GB" sz="1350" dirty="0"/>
              <a:t> not a </a:t>
            </a:r>
            <a:r>
              <a:rPr lang="en-GB" sz="1350" b="1" dirty="0"/>
              <a:t>DEFICIT</a:t>
            </a:r>
            <a:r>
              <a:rPr lang="en-GB" sz="1350" dirty="0"/>
              <a:t>.</a:t>
            </a:r>
          </a:p>
          <a:p>
            <a:pPr marL="257175" indent="-257175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57175" indent="-257175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350" dirty="0"/>
              <a:t>To understand the importance of </a:t>
            </a:r>
            <a:r>
              <a:rPr lang="en-GB" sz="1350" b="1" dirty="0"/>
              <a:t>working with others</a:t>
            </a:r>
            <a:r>
              <a:rPr lang="en-GB" sz="1350" dirty="0"/>
              <a:t> to support children to develop independent toileting skills.</a:t>
            </a:r>
          </a:p>
          <a:p>
            <a:pPr marL="257175" indent="-257175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57175" indent="-257175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350" dirty="0"/>
              <a:t>To develop knowledge of </a:t>
            </a:r>
            <a:r>
              <a:rPr lang="en-GB" sz="1350" b="1" dirty="0"/>
              <a:t>how to support children</a:t>
            </a:r>
            <a:r>
              <a:rPr lang="en-GB" sz="1350" dirty="0"/>
              <a:t> to achieve toileting independence.</a:t>
            </a:r>
          </a:p>
          <a:p>
            <a:pPr marL="257175" indent="-257175">
              <a:spcBef>
                <a:spcPts val="9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350" dirty="0"/>
              <a:t>To plan and deliver a </a:t>
            </a:r>
            <a:r>
              <a:rPr lang="en-GB" sz="1350" b="1" i="1" dirty="0"/>
              <a:t>Child-Centred Toileting Plan,</a:t>
            </a:r>
            <a:r>
              <a:rPr lang="en-GB" sz="1350" dirty="0"/>
              <a:t> that will ensure children make progress in developing toileting skills.</a:t>
            </a:r>
          </a:p>
          <a:p>
            <a:pPr>
              <a:spcBef>
                <a:spcPts val="900"/>
              </a:spcBef>
              <a:buClr>
                <a:srgbClr val="5FAC22"/>
              </a:buClr>
              <a:buSzPct val="110000"/>
            </a:pPr>
            <a:endParaRPr lang="en-GB" sz="7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E27A9-5949-DEB8-BB29-DAC8C31CC019}"/>
              </a:ext>
            </a:extLst>
          </p:cNvPr>
          <p:cNvSpPr txBox="1"/>
          <p:nvPr/>
        </p:nvSpPr>
        <p:spPr>
          <a:xfrm>
            <a:off x="6135531" y="1654960"/>
            <a:ext cx="2743198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350" b="1" dirty="0">
                <a:sym typeface="Arial"/>
              </a:rPr>
              <a:t>Transition in the Early Years</a:t>
            </a:r>
          </a:p>
          <a:p>
            <a:endParaRPr lang="en-GB" sz="1350" b="1" dirty="0">
              <a:sym typeface="Arial"/>
            </a:endParaRPr>
          </a:p>
          <a:p>
            <a:endParaRPr lang="en-GB" sz="1350" dirty="0">
              <a:sym typeface="Arial"/>
            </a:endParaRPr>
          </a:p>
          <a:p>
            <a:r>
              <a:rPr lang="en-GB" sz="1350" dirty="0">
                <a:sym typeface="Arial"/>
              </a:rPr>
              <a:t>After completing this module, you will understand:</a:t>
            </a:r>
          </a:p>
          <a:p>
            <a:endParaRPr lang="en-GB" sz="1350" dirty="0">
              <a:ea typeface="Arial"/>
              <a:sym typeface="Arial"/>
            </a:endParaRPr>
          </a:p>
          <a:p>
            <a:pPr marL="214313" indent="-214313">
              <a:buClr>
                <a:schemeClr val="dk1"/>
              </a:buClr>
              <a:buFont typeface="Arial"/>
              <a:buChar char="•"/>
            </a:pPr>
            <a:r>
              <a:rPr lang="en-GB" sz="1350" dirty="0">
                <a:sym typeface="Arial"/>
              </a:rPr>
              <a:t>The differences between </a:t>
            </a:r>
            <a:r>
              <a:rPr lang="en-GB" sz="1350" b="1" dirty="0">
                <a:sym typeface="Arial"/>
              </a:rPr>
              <a:t>macro </a:t>
            </a:r>
            <a:r>
              <a:rPr lang="en-GB" sz="1350" dirty="0">
                <a:sym typeface="Arial"/>
              </a:rPr>
              <a:t>and </a:t>
            </a:r>
            <a:r>
              <a:rPr lang="en-GB" sz="1350" b="1" dirty="0">
                <a:sym typeface="Arial"/>
              </a:rPr>
              <a:t>micro</a:t>
            </a:r>
            <a:r>
              <a:rPr lang="en-GB" sz="1350" dirty="0">
                <a:sym typeface="Arial"/>
              </a:rPr>
              <a:t> transitions.</a:t>
            </a:r>
            <a:endParaRPr lang="en-GB" sz="1350" dirty="0"/>
          </a:p>
          <a:p>
            <a:pPr marL="214313" indent="-214313">
              <a:buClr>
                <a:schemeClr val="dk1"/>
              </a:buClr>
              <a:buFont typeface="Arial"/>
              <a:buChar char="•"/>
            </a:pPr>
            <a:endParaRPr lang="en-GB" sz="1350" dirty="0">
              <a:sym typeface="Arial"/>
            </a:endParaRPr>
          </a:p>
          <a:p>
            <a:pPr marL="214313" indent="-214313">
              <a:buClr>
                <a:schemeClr val="dk1"/>
              </a:buClr>
              <a:buFont typeface="Arial"/>
              <a:buChar char="•"/>
            </a:pPr>
            <a:r>
              <a:rPr lang="en-GB" sz="1350" dirty="0">
                <a:sym typeface="Arial"/>
              </a:rPr>
              <a:t>Why transitions can be challenging for Early Years autistic children.</a:t>
            </a:r>
            <a:endParaRPr lang="en-GB" sz="1350" dirty="0"/>
          </a:p>
          <a:p>
            <a:pPr marL="214313" indent="-214313">
              <a:buClr>
                <a:schemeClr val="dk1"/>
              </a:buClr>
              <a:buFont typeface="Arial"/>
              <a:buChar char="•"/>
            </a:pPr>
            <a:endParaRPr lang="en-GB" sz="1350" dirty="0">
              <a:sym typeface="Arial"/>
            </a:endParaRPr>
          </a:p>
          <a:p>
            <a:pPr marL="214313" indent="-214313">
              <a:buClr>
                <a:schemeClr val="dk1"/>
              </a:buClr>
              <a:buFont typeface="Arial"/>
              <a:buChar char="•"/>
            </a:pPr>
            <a:r>
              <a:rPr lang="en-GB" sz="1350" dirty="0">
                <a:sym typeface="Arial"/>
              </a:rPr>
              <a:t>The key principles of transition support for Early Years.</a:t>
            </a:r>
          </a:p>
          <a:p>
            <a:pPr marL="214313" indent="-214313">
              <a:buClr>
                <a:schemeClr val="dk1"/>
              </a:buClr>
              <a:buFont typeface="Arial"/>
              <a:buChar char="•"/>
            </a:pPr>
            <a:endParaRPr lang="en-GB" sz="1350" dirty="0">
              <a:sym typeface="Arial"/>
            </a:endParaRPr>
          </a:p>
          <a:p>
            <a:pPr marL="214313" lvl="0" indent="-21431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350" dirty="0">
                <a:sym typeface="Arial"/>
              </a:rPr>
              <a:t>Key considerations when planning Early Years transition support.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GB" sz="900" dirty="0"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A0484-7F07-11A9-CB56-EAE8CBF96EA7}"/>
              </a:ext>
            </a:extLst>
          </p:cNvPr>
          <p:cNvSpPr txBox="1"/>
          <p:nvPr/>
        </p:nvSpPr>
        <p:spPr>
          <a:xfrm>
            <a:off x="2676902" y="5445108"/>
            <a:ext cx="231074" cy="3000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6E219-FD80-A5DD-D207-AF1CCEEBFE6B}"/>
              </a:ext>
            </a:extLst>
          </p:cNvPr>
          <p:cNvSpPr txBox="1"/>
          <p:nvPr/>
        </p:nvSpPr>
        <p:spPr>
          <a:xfrm>
            <a:off x="8526880" y="5437179"/>
            <a:ext cx="2310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A4FF4-D434-8B30-A15A-443C4B5A4C46}"/>
              </a:ext>
            </a:extLst>
          </p:cNvPr>
          <p:cNvSpPr txBox="1"/>
          <p:nvPr/>
        </p:nvSpPr>
        <p:spPr>
          <a:xfrm>
            <a:off x="5612422" y="5440165"/>
            <a:ext cx="2310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859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B61520-A77D-C4E5-51D6-39A8DD91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2250"/>
            <a:ext cx="7886700" cy="456300"/>
          </a:xfrm>
        </p:spPr>
        <p:txBody>
          <a:bodyPr/>
          <a:lstStyle/>
          <a:p>
            <a:r>
              <a:rPr lang="en-US" b="0" dirty="0">
                <a:latin typeface="Arial"/>
                <a:cs typeface="Arial"/>
              </a:rPr>
              <a:t>AOB: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77ED-250F-623A-D1C6-F6D86655D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3263504"/>
          </a:xfrm>
        </p:spPr>
        <p:txBody>
          <a:bodyPr vert="horz" lIns="54000" tIns="54000" rIns="54000" bIns="54000" rtlCol="0">
            <a:normAutofit/>
          </a:bodyPr>
          <a:lstStyle/>
          <a:p>
            <a:pPr marL="0" indent="0">
              <a:buNone/>
            </a:pPr>
            <a:endParaRPr lang="en-GB" sz="1950"/>
          </a:p>
        </p:txBody>
      </p:sp>
    </p:spTree>
    <p:extLst>
      <p:ext uri="{BB962C8B-B14F-4D97-AF65-F5344CB8AC3E}">
        <p14:creationId xmlns:p14="http://schemas.microsoft.com/office/powerpoint/2010/main" val="48003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9CB5-EEC4-4A3B-6119-049C8825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11" y="1082271"/>
            <a:ext cx="8607878" cy="634049"/>
          </a:xfrm>
        </p:spPr>
        <p:txBody>
          <a:bodyPr/>
          <a:lstStyle/>
          <a:p>
            <a:pPr algn="ctr"/>
            <a:r>
              <a:rPr lang="en-US" sz="3200" b="0" dirty="0">
                <a:latin typeface="Arial"/>
                <a:cs typeface="Arial"/>
              </a:rPr>
              <a:t>Dates for EY Network Meetings 2025 - 2026</a:t>
            </a:r>
            <a:endParaRPr lang="en-US" sz="3200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9265-41A2-DC95-7E07-5BDF0CD84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46" y="1926428"/>
            <a:ext cx="7886700" cy="452948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-Tuesday 23rd September 2025 (face-to-face)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  7pm – 8:30pm (Venue in Shrewsbury TBC)</a:t>
            </a: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-Tuesday 4th November 2025 (online)</a:t>
            </a:r>
            <a:r>
              <a:rPr lang="en-US" sz="2400" dirty="0">
                <a:latin typeface="Arial"/>
                <a:cs typeface="Arial"/>
              </a:rPr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 09:30 – 10:30 or 7pm – 8pm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</a:t>
            </a:r>
            <a:r>
              <a:rPr lang="en-US" sz="2400" b="1" dirty="0">
                <a:latin typeface="Arial"/>
                <a:cs typeface="Arial"/>
              </a:rPr>
              <a:t>Tuesday 10th February 2026 (online)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 </a:t>
            </a:r>
            <a:r>
              <a:rPr lang="en-US" sz="2400" dirty="0">
                <a:latin typeface="Arial"/>
                <a:cs typeface="Arial"/>
              </a:rPr>
              <a:t>09:30 – 10:30 or 7pm – 8pm</a:t>
            </a: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-Wednesday 18th March 2026 (face-to-face)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 7pm – 8:30pm (Venue in Shrewsbury TBC)</a:t>
            </a: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-Wednesday 13th May 2026 (online)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09:30 – 10:30 or 7pm – 8pm</a:t>
            </a: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-Tuesday 14th July 2026 (face to face)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7pm – 8:30pm (Venue in Shrewsbury TBC)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9A092-0A01-BF5C-69DA-6DEDC16D587A}"/>
              </a:ext>
            </a:extLst>
          </p:cNvPr>
          <p:cNvSpPr txBox="1"/>
          <p:nvPr/>
        </p:nvSpPr>
        <p:spPr>
          <a:xfrm>
            <a:off x="93106" y="6180010"/>
            <a:ext cx="63082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CPD Schedule and Booking Information 2024 - 2025 | Shropshire Learning Gateway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2391-14FE-2203-4A65-743BFD51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342"/>
            <a:ext cx="7886700" cy="634049"/>
          </a:xfrm>
        </p:spPr>
        <p:txBody>
          <a:bodyPr/>
          <a:lstStyle/>
          <a:p>
            <a:pPr algn="ctr"/>
            <a:r>
              <a:rPr lang="en-GB" b="0" dirty="0">
                <a:latin typeface="Arial"/>
                <a:cs typeface="Arial"/>
              </a:rPr>
              <a:t>Agenda: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132DE-BA3C-60AA-5A0B-C9CD8F9F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37" y="1969343"/>
            <a:ext cx="8127638" cy="414167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Welcome (AR)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Update on Ofsted inspections (BJ)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Adaptive Teaching in the Early Years (AF)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Shropshire Inclusive Practice Guidance for the Early Years (HW)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EY AET training (HW)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Arial"/>
                <a:cs typeface="Arial"/>
              </a:rPr>
              <a:t>Additional CPD opportunities (AR)</a:t>
            </a:r>
          </a:p>
          <a:p>
            <a:r>
              <a:rPr lang="en-GB" dirty="0"/>
              <a:t>AOB (AR)</a:t>
            </a:r>
          </a:p>
          <a:p>
            <a:r>
              <a:rPr lang="en-GB" dirty="0">
                <a:latin typeface="Arial"/>
                <a:cs typeface="Arial"/>
              </a:rPr>
              <a:t>Dates of next meetings (AR)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4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C8F7-4DD5-BEED-7B5B-B2D671E5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1252808"/>
            <a:ext cx="3339669" cy="2251019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 dirty="0">
                <a:latin typeface="Arial"/>
                <a:cs typeface="Arial"/>
              </a:rPr>
              <a:t>First half of Autumn Term routine inspections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'on hold'</a:t>
            </a:r>
            <a:endParaRPr lang="en-GB" dirty="0"/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56DDDB03-0C62-A559-77D0-190116105C92}"/>
              </a:ext>
            </a:extLst>
          </p:cNvPr>
          <p:cNvSpPr txBox="1"/>
          <p:nvPr/>
        </p:nvSpPr>
        <p:spPr>
          <a:xfrm>
            <a:off x="239350" y="5757285"/>
            <a:ext cx="2949178" cy="68116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8E6105-83FD-234B-9F1E-F9973646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192863"/>
              </p:ext>
            </p:extLst>
          </p:nvPr>
        </p:nvGraphicFramePr>
        <p:xfrm>
          <a:off x="3887391" y="1163320"/>
          <a:ext cx="4629150" cy="469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7" name="TextBox 506">
            <a:extLst>
              <a:ext uri="{FF2B5EF4-FFF2-40B4-BE49-F238E27FC236}">
                <a16:creationId xmlns:a16="http://schemas.microsoft.com/office/drawing/2014/main" id="{0569C886-B88C-700D-61D1-35143070CCB6}"/>
              </a:ext>
            </a:extLst>
          </p:cNvPr>
          <p:cNvSpPr txBox="1"/>
          <p:nvPr/>
        </p:nvSpPr>
        <p:spPr>
          <a:xfrm>
            <a:off x="414712" y="378119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55924F-FEDD-0CA5-7F49-66A8BDAEC0DC}"/>
              </a:ext>
            </a:extLst>
          </p:cNvPr>
          <p:cNvSpPr txBox="1"/>
          <p:nvPr/>
        </p:nvSpPr>
        <p:spPr>
          <a:xfrm>
            <a:off x="238280" y="3516218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+mn-lt"/>
                <a:cs typeface="+mn-lt"/>
                <a:hlinkClick r:id="rId8"/>
              </a:rPr>
              <a:t>Ofsted confirms September publication for consultation response, ahead of new-look education inspections from November - GOV.UK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56FD-B77D-A4BF-81CF-36156FD2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latin typeface="Arial"/>
                <a:cs typeface="Arial"/>
              </a:rPr>
              <a:t>Additional CPD opportunities: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5FC3-2EC7-56BF-4F71-2D67C838C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  <a:hlinkClick r:id="rId2"/>
              </a:rPr>
              <a:t>Continuing professional development - Early Education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  <a:hlinkClick r:id="rId3"/>
              </a:rPr>
              <a:t>Early years | EEF</a:t>
            </a:r>
            <a:endParaRPr lang="en-US" sz="240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  <a:hlinkClick r:id="rId4"/>
              </a:rPr>
              <a:t>EYFS Programme | Early Excellence</a:t>
            </a:r>
            <a:endParaRPr lang="en-US"/>
          </a:p>
          <a:p>
            <a:r>
              <a:rPr lang="en-US" sz="2400" dirty="0">
                <a:latin typeface="Arial"/>
                <a:cs typeface="Arial"/>
                <a:hlinkClick r:id="rId5"/>
              </a:rPr>
              <a:t>Help for early years providers : Get help for your setting</a:t>
            </a:r>
          </a:p>
          <a:p>
            <a:r>
              <a:rPr lang="en-US" sz="2400" dirty="0">
                <a:latin typeface="Arial"/>
                <a:cs typeface="Arial"/>
                <a:hlinkClick r:id="rId6"/>
              </a:rPr>
              <a:t>Noodle Now Courses NCNLtd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  <a:hlinkClick r:id="rId7"/>
              </a:rPr>
              <a:t>Thrive Together Early Years Stronger Practice Hub (West Midlands) | Stronger Practice Hubs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55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3FC2-8857-253B-0B51-9BDF4E0A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92" y="998494"/>
            <a:ext cx="8534400" cy="635987"/>
          </a:xfrm>
        </p:spPr>
        <p:txBody>
          <a:bodyPr/>
          <a:lstStyle/>
          <a:p>
            <a:pPr algn="ctr"/>
            <a:r>
              <a:rPr lang="en-GB" b="0" dirty="0">
                <a:latin typeface="Arial"/>
                <a:cs typeface="Arial"/>
              </a:rPr>
              <a:t>Early Years subgroup: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C5C12-1D35-9F56-BEC6-36182A6D4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92" y="1756317"/>
            <a:ext cx="8534400" cy="4518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+mn-lt"/>
                <a:cs typeface="Arial"/>
              </a:rPr>
              <a:t>Nick Russell- </a:t>
            </a:r>
            <a:r>
              <a:rPr lang="en-GB" dirty="0">
                <a:latin typeface="+mn-lt"/>
                <a:cs typeface="Arial"/>
                <a:hlinkClick r:id="rId2"/>
              </a:rPr>
              <a:t>katieskidsnursery@gmail.com</a:t>
            </a:r>
            <a:r>
              <a:rPr lang="en-GB" dirty="0">
                <a:latin typeface="+mn-lt"/>
                <a:cs typeface="Arial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+mn-lt"/>
                <a:cs typeface="Arial"/>
              </a:rPr>
              <a:t>Kerry Davies- </a:t>
            </a:r>
            <a:r>
              <a:rPr lang="en-GB" dirty="0">
                <a:latin typeface="+mn-lt"/>
                <a:cs typeface="Arial"/>
                <a:hlinkClick r:id="rId3"/>
              </a:rPr>
              <a:t>manager@kidszoneoswestry.co.uk</a:t>
            </a:r>
            <a:r>
              <a:rPr lang="en-GB" dirty="0">
                <a:latin typeface="+mn-lt"/>
                <a:cs typeface="Arial"/>
              </a:rPr>
              <a:t> </a:t>
            </a:r>
            <a:endParaRPr lang="en-GB" dirty="0">
              <a:latin typeface="+mn-lt"/>
              <a:ea typeface="Calibri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+mn-lt"/>
                <a:cs typeface="Arial"/>
              </a:rPr>
              <a:t>K.M. Thomas Mogan </a:t>
            </a:r>
            <a:r>
              <a:rPr lang="en-GB" dirty="0">
                <a:latin typeface="+mn-lt"/>
                <a:cs typeface="Arial"/>
                <a:hlinkClick r:id="rId4"/>
              </a:rPr>
              <a:t>Thomas-kellymariek1@aol.com</a:t>
            </a:r>
            <a:r>
              <a:rPr lang="en-GB" dirty="0">
                <a:latin typeface="+mn-lt"/>
                <a:cs typeface="Arial"/>
              </a:rPr>
              <a:t> </a:t>
            </a:r>
            <a:endParaRPr lang="en-GB" dirty="0">
              <a:latin typeface="+mn-lt"/>
              <a:ea typeface="Calibri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+mn-lt"/>
                <a:cs typeface="Arial"/>
              </a:rPr>
              <a:t>Shelly </a:t>
            </a:r>
            <a:r>
              <a:rPr lang="en-GB" dirty="0" err="1">
                <a:latin typeface="+mn-lt"/>
                <a:cs typeface="Arial"/>
              </a:rPr>
              <a:t>Hurdley</a:t>
            </a:r>
            <a:r>
              <a:rPr lang="en-GB" dirty="0">
                <a:latin typeface="+mn-lt"/>
                <a:cs typeface="Arial"/>
              </a:rPr>
              <a:t> - </a:t>
            </a:r>
            <a:r>
              <a:rPr lang="en-GB" dirty="0">
                <a:latin typeface="+mn-lt"/>
                <a:cs typeface="Arial"/>
                <a:hlinkClick r:id="rId5"/>
              </a:rPr>
              <a:t>shelly@explorerschildcare.co</a:t>
            </a:r>
            <a:r>
              <a:rPr lang="en-GB" dirty="0">
                <a:latin typeface="+mn-lt"/>
                <a:cs typeface="Arial"/>
              </a:rPr>
              <a:t> </a:t>
            </a:r>
            <a:endParaRPr lang="en-GB" dirty="0">
              <a:latin typeface="+mn-lt"/>
              <a:ea typeface="Calibri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latin typeface="+mn-lt"/>
                <a:cs typeface="Arial"/>
              </a:rPr>
              <a:t>Sophi Vaughan </a:t>
            </a:r>
            <a:r>
              <a:rPr lang="en-GB" dirty="0">
                <a:latin typeface="+mn-lt"/>
                <a:cs typeface="Arial"/>
                <a:hlinkClick r:id="rId6"/>
              </a:rPr>
              <a:t>Sophi.Vaughan@sheriffhalesschool.org</a:t>
            </a:r>
            <a:r>
              <a:rPr lang="en-GB" dirty="0">
                <a:latin typeface="+mn-lt"/>
                <a:cs typeface="Arial"/>
              </a:rPr>
              <a:t> </a:t>
            </a:r>
            <a:endParaRPr lang="en-GB" dirty="0">
              <a:latin typeface="+mn-lt"/>
              <a:ea typeface="Calibri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latin typeface="+mn-lt"/>
                <a:cs typeface="Arial"/>
              </a:rPr>
              <a:t>Laura Short </a:t>
            </a:r>
            <a:r>
              <a:rPr lang="en-GB" dirty="0">
                <a:latin typeface="+mn-lt"/>
                <a:cs typeface="Arial"/>
                <a:hlinkClick r:id="rId7"/>
              </a:rPr>
              <a:t>Short-Laura.Short@albrightonprimary.com</a:t>
            </a:r>
            <a:r>
              <a:rPr lang="en-GB" dirty="0">
                <a:latin typeface="+mn-lt"/>
                <a:cs typeface="Arial"/>
              </a:rPr>
              <a:t>  </a:t>
            </a:r>
            <a:endParaRPr lang="en-GB" dirty="0">
              <a:latin typeface="+mn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22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8021-B16E-033A-5139-FD737E311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38" y="1384556"/>
            <a:ext cx="5314336" cy="2338439"/>
          </a:xfrm>
        </p:spPr>
        <p:txBody>
          <a:bodyPr/>
          <a:lstStyle/>
          <a:p>
            <a:pPr algn="ctr"/>
            <a:r>
              <a:rPr lang="en-GB" sz="5400" dirty="0">
                <a:latin typeface="Arial"/>
                <a:cs typeface="Arial"/>
              </a:rPr>
              <a:t>Adaptive Teaching in the Early Years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EF683-D2C7-D6C2-E9D4-FE6DF87BB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1219" y="4003523"/>
            <a:ext cx="4494776" cy="6643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4000" dirty="0">
                <a:latin typeface="Arial"/>
                <a:cs typeface="Arial"/>
              </a:rPr>
              <a:t>Andrina Flinders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1842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E99-763D-22A3-1D53-2093D666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5302"/>
            <a:ext cx="7886700" cy="4871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Link to webinar delivered Thrive Together Early Years Stronger Practice Hub (Andrina Flinders).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latin typeface="Arial"/>
                <a:cs typeface="Arial"/>
              </a:rPr>
              <a:t>Adaptive teaching</a:t>
            </a:r>
          </a:p>
          <a:p>
            <a:pPr marL="0" indent="0" algn="ctr">
              <a:buNone/>
            </a:pPr>
            <a:r>
              <a:rPr lang="en-GB" dirty="0">
                <a:latin typeface="Arial"/>
                <a:cs typeface="Arial"/>
                <a:hlinkClick r:id="rId2"/>
              </a:rPr>
              <a:t>Approaches and practices in action </a:t>
            </a:r>
            <a:endParaRPr lang="en-GB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  <a:hlinkClick r:id="rId3"/>
              </a:rPr>
              <a:t>Link to slides </a:t>
            </a: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  <a:hlinkClick r:id="rId4"/>
              </a:rPr>
              <a:t>EEF Early Years Evidence store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06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CCB50-0131-051F-7E12-FEA694EE7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F26EC-D2B0-53DD-AC7D-3A47960BE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b="41102"/>
          <a:stretch/>
        </p:blipFill>
        <p:spPr bwMode="auto">
          <a:xfrm>
            <a:off x="4190313" y="857250"/>
            <a:ext cx="4953687" cy="1915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7D2A3-6300-82F7-5DC8-942937E09A80}"/>
              </a:ext>
            </a:extLst>
          </p:cNvPr>
          <p:cNvSpPr txBox="1"/>
          <p:nvPr/>
        </p:nvSpPr>
        <p:spPr>
          <a:xfrm>
            <a:off x="678346" y="2954210"/>
            <a:ext cx="4588497" cy="24204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600" b="1" dirty="0">
                <a:solidFill>
                  <a:srgbClr val="002060"/>
                </a:solidFill>
                <a:latin typeface="Arial"/>
                <a:ea typeface="Yu Mincho"/>
                <a:cs typeface="Arial"/>
              </a:rPr>
              <a:t>Shropshire Inclusive Practice Guidance for the Early Years </a:t>
            </a:r>
            <a:endParaRPr lang="en-GB" sz="3600" b="1" dirty="0">
              <a:solidFill>
                <a:srgbClr val="002060"/>
              </a:solidFill>
              <a:latin typeface="Arial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145FEAD-10ED-8EFD-D2E9-545C2DA0A210}"/>
              </a:ext>
            </a:extLst>
          </p:cNvPr>
          <p:cNvSpPr txBox="1"/>
          <p:nvPr/>
        </p:nvSpPr>
        <p:spPr>
          <a:xfrm>
            <a:off x="6566668" y="5011225"/>
            <a:ext cx="2020253" cy="4695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500" b="1" dirty="0">
                <a:solidFill>
                  <a:srgbClr val="002060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Draft: June 2025</a:t>
            </a:r>
            <a:endParaRPr lang="en-GB" sz="825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0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92707F18-584F-BC37-D662-F32318DC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10" y="0"/>
            <a:ext cx="1002890" cy="3209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B44A5B-273C-7BAC-86C3-8F01F72E2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51369"/>
              </p:ext>
            </p:extLst>
          </p:nvPr>
        </p:nvGraphicFramePr>
        <p:xfrm>
          <a:off x="186836" y="164856"/>
          <a:ext cx="8780850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810">
                  <a:extLst>
                    <a:ext uri="{9D8B030D-6E8A-4147-A177-3AD203B41FA5}">
                      <a16:colId xmlns:a16="http://schemas.microsoft.com/office/drawing/2014/main" val="3307072658"/>
                    </a:ext>
                  </a:extLst>
                </a:gridCol>
                <a:gridCol w="3896040">
                  <a:extLst>
                    <a:ext uri="{9D8B030D-6E8A-4147-A177-3AD203B41FA5}">
                      <a16:colId xmlns:a16="http://schemas.microsoft.com/office/drawing/2014/main" val="2923073930"/>
                    </a:ext>
                  </a:extLst>
                </a:gridCol>
              </a:tblGrid>
              <a:tr h="289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Contents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0066"/>
                          </a:solidFill>
                          <a:latin typeface="Arial"/>
                          <a:cs typeface="Arial"/>
                        </a:rPr>
                        <a:t>Key Links and Documents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89793"/>
                  </a:ext>
                </a:extLst>
              </a:tr>
              <a:tr h="23763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Introduction</a:t>
                      </a:r>
                      <a:endParaRPr lang="en-GB" sz="1200">
                        <a:solidFill>
                          <a:srgbClr val="002060"/>
                        </a:solidFill>
                        <a:latin typeface="Arial"/>
                        <a:ea typeface="Yu Mincho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SEND_Code_of_Practice_January_2015.pdf</a:t>
                      </a:r>
                      <a:endParaRPr lang="en-GB" sz="1200" b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Early years: guide to the 0 to 25 SEND code of practice</a:t>
                      </a:r>
                      <a:endParaRPr lang="en-GB" sz="1200" b="0" u="sng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  <a:hlinkClick r:id="rId5" tooltip="Early Years Foundation Stage Statutory Framework for Childminders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  <a:hlinkClick r:id="rId5" tooltip="Early Years Foundation Stage Statutory Framework for Childminders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sng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5" tooltip="Early Years Foundation Stage Statutory Framework for Childminder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Early Years Foundation Stage Statutory Framework for Childminders</a:t>
                      </a:r>
                      <a:endParaRPr lang="en-GB" sz="1200" b="0" kern="120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  <a:hlinkClick r:id="rId6" tooltip="Early Years Foundation Stage Statutory Framework for Group and School-Based Providers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sng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6" tooltip="Early Years Foundation Stage Statutory Framework for Group and School-Based Providers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Early Years Foundation Stage Statutory Framework for Group and School-Based Providers</a:t>
                      </a:r>
                      <a:endParaRPr lang="en-GB" sz="1200" b="0" u="sng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sng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Early Years CPD</a:t>
                      </a:r>
                      <a:endParaRPr lang="en-GB" sz="1200" b="0" u="sng">
                        <a:solidFill>
                          <a:srgbClr val="0000FF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u="sng" dirty="0">
                        <a:solidFill>
                          <a:srgbClr val="0000FF"/>
                        </a:solidFill>
                        <a:effectLst/>
                        <a:latin typeface="Arial"/>
                        <a:ea typeface="Calibri"/>
                        <a:cs typeface="Arial"/>
                        <a:hlinkClick r:id="rId8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Calibri"/>
                          <a:cs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Early Years Information Pages on the SLG</a:t>
                      </a:r>
                      <a:endParaRPr lang="en-GB" sz="1200" b="0" u="sng">
                        <a:solidFill>
                          <a:srgbClr val="0000FF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u="sng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  <a:hlinkClick r:id="rId9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Birth to 5 Matters</a:t>
                      </a:r>
                      <a:endParaRPr lang="en-GB" sz="1200" b="0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Yu Mincho"/>
                          <a:cs typeface="Arial"/>
                        </a:rPr>
                        <a:t> </a:t>
                      </a:r>
                      <a:r>
                        <a:rPr lang="en-GB" sz="1200" b="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Development Matters</a:t>
                      </a:r>
                      <a:endParaRPr lang="en-GB" sz="1200" b="0" u="sng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  <a:hlinkClick r:id="rId11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SEND assessment guidance and resources</a:t>
                      </a:r>
                      <a:endParaRPr lang="en-GB" sz="1200" b="0" i="0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FF"/>
                          </a:solidFill>
                          <a:latin typeface="Arial"/>
                          <a:cs typeface="Arial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Branch maps – Cherry Garden School</a:t>
                      </a:r>
                      <a:endParaRPr lang="en-GB" sz="120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Early Years Developmental Journal (councilfordisabledchildren.org.uk)</a:t>
                      </a:r>
                      <a:endParaRPr lang="en-GB" sz="1200" u="sng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u="sng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SEN and disability in the early years: A toolkit (councilfordisabledchildren.org.uk)</a:t>
                      </a:r>
                      <a:endParaRPr lang="en-GB" sz="1200" u="sng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sng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What-to-expect-in-the-EYFS-complete-FINAL-16.09-compressed.pdf (foundationyears.org.uk)</a:t>
                      </a:r>
                      <a:r>
                        <a:rPr lang="en-GB" sz="1200" b="1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endParaRPr lang="en-GB" sz="1200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SEN Support – Early Years</a:t>
                      </a:r>
                      <a:endParaRPr lang="en-GB" sz="1200" b="0" i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00FF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dirty="0">
                        <a:solidFill>
                          <a:srgbClr val="0000FF"/>
                        </a:solidFill>
                        <a:effectLst/>
                        <a:latin typeface="Arial"/>
                        <a:ea typeface="Yu Mincho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004356"/>
                  </a:ext>
                </a:extLst>
              </a:tr>
              <a:tr h="237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Arial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Glossary</a:t>
                      </a:r>
                      <a:endParaRPr lang="en-GB" sz="12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93537"/>
                  </a:ext>
                </a:extLst>
              </a:tr>
              <a:tr h="413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Purpose of the Shropshire Inclusive Practice Guidance document</a:t>
                      </a:r>
                      <a:endParaRPr lang="en-GB" sz="1200">
                        <a:solidFill>
                          <a:srgbClr val="002060"/>
                        </a:solidFill>
                        <a:latin typeface="Arial"/>
                        <a:ea typeface="Yu Mincho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227799"/>
                  </a:ext>
                </a:extLst>
              </a:tr>
              <a:tr h="237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Yu Mincho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 the legislation says</a:t>
                      </a:r>
                      <a:endParaRPr lang="en-GB" sz="1200">
                        <a:solidFill>
                          <a:srgbClr val="002060"/>
                        </a:solidFill>
                        <a:latin typeface="Arial"/>
                        <a:ea typeface="Yu Mincho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06399"/>
                  </a:ext>
                </a:extLst>
              </a:tr>
              <a:tr h="258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EYFS in Practice – </a:t>
                      </a: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/>
                          <a:ea typeface="Yu Mincho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 should be in place for all children</a:t>
                      </a:r>
                      <a:endParaRPr lang="en-GB" sz="1200">
                        <a:solidFill>
                          <a:srgbClr val="002060"/>
                        </a:solidFill>
                        <a:latin typeface="Arial"/>
                        <a:ea typeface="Yu Mincho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514410"/>
                  </a:ext>
                </a:extLst>
              </a:tr>
              <a:tr h="413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Arial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 are the expectations for Preparation for Adulthood in the Early Years?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02192"/>
                  </a:ext>
                </a:extLst>
              </a:tr>
              <a:tr h="237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Quality First Teaching Expectations of all Settings </a:t>
                      </a:r>
                      <a:endParaRPr lang="en-GB" sz="120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948057"/>
                  </a:ext>
                </a:extLst>
              </a:tr>
              <a:tr h="1115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Calibri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Communication and </a:t>
                      </a:r>
                      <a:r>
                        <a:rPr lang="en-GB" sz="1200" b="1" dirty="0">
                          <a:solidFill>
                            <a:schemeClr val="accent2"/>
                          </a:solidFill>
                          <a:latin typeface="Arial"/>
                          <a:ea typeface="Calibri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Interaction</a:t>
                      </a:r>
                      <a:endParaRPr lang="en-GB" sz="1200" b="1" dirty="0">
                        <a:solidFill>
                          <a:schemeClr val="accent2"/>
                        </a:solidFill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Attention and Listening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Expressive language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GB" sz="1200" b="1" u="non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(expressing themselves or talking)</a:t>
                      </a: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Receptive language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(understanding)</a:t>
                      </a:r>
                      <a:endParaRPr lang="en-GB" sz="1200" kern="120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Social Communication</a:t>
                      </a:r>
                      <a:endParaRPr lang="en-GB" sz="120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54410"/>
                  </a:ext>
                </a:extLst>
              </a:tr>
              <a:tr h="588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70C0"/>
                          </a:solidFill>
                          <a:latin typeface="Arial"/>
                          <a:ea typeface="Calibri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Cognition and Learning</a:t>
                      </a: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Cognition and Learning – Literacy</a:t>
                      </a:r>
                      <a:endParaRPr lang="en-GB" sz="1200" b="1" u="sng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Cognition and Learning – Numeracy</a:t>
                      </a:r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35308"/>
                  </a:ext>
                </a:extLst>
              </a:tr>
              <a:tr h="764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Social, Emotional and Mental Health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rial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Social</a:t>
                      </a:r>
                      <a:endParaRPr kumimoji="0" lang="en-GB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lvl="3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Emotional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Mental Health</a:t>
                      </a:r>
                      <a:endParaRPr kumimoji="0" lang="en-GB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72934"/>
                  </a:ext>
                </a:extLst>
              </a:tr>
              <a:tr h="1735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B050"/>
                          </a:solidFill>
                          <a:latin typeface="Arial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Physical and/or Sensory</a:t>
                      </a:r>
                      <a:endParaRPr lang="en-GB" sz="1200" b="1" dirty="0">
                        <a:solidFill>
                          <a:srgbClr val="00B050"/>
                        </a:solidFill>
                        <a:latin typeface="Arial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Physical</a:t>
                      </a:r>
                      <a:endParaRPr kumimoji="0" lang="en-GB" sz="12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Hearing Impairment needs</a:t>
                      </a:r>
                      <a:endParaRPr lang="en-GB" sz="1200" b="1" i="0" u="sng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Visual impairment needs </a:t>
                      </a:r>
                      <a:endParaRPr lang="en-GB" sz="1200" b="1" u="sng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Medical Need</a:t>
                      </a:r>
                      <a:endParaRPr lang="en-GB" sz="1200" b="1" u="sng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Sensory Need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endParaRPr lang="en-GB" sz="1200" u="sng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8163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8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996ADB0966946831600928F749DA2" ma:contentTypeVersion="20" ma:contentTypeDescription="Create a new document." ma:contentTypeScope="" ma:versionID="412e7323e02b3346c8bb91cea3b291b0">
  <xsd:schema xmlns:xsd="http://www.w3.org/2001/XMLSchema" xmlns:xs="http://www.w3.org/2001/XMLSchema" xmlns:p="http://schemas.microsoft.com/office/2006/metadata/properties" xmlns:ns2="e557bbdc-7c45-46d3-9322-786b8d3d81ce" xmlns:ns3="7b37178d-3180-4666-a039-d1fc4f3c29c2" targetNamespace="http://schemas.microsoft.com/office/2006/metadata/properties" ma:root="true" ma:fieldsID="e39ae437d3595f08feb4a4ea31f28940" ns2:_="" ns3:_="">
    <xsd:import namespace="e557bbdc-7c45-46d3-9322-786b8d3d81ce"/>
    <xsd:import namespace="7b37178d-3180-4666-a039-d1fc4f3c2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7bbdc-7c45-46d3-9322-786b8d3d81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547526-a6f0-4707-a276-51d966508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7178d-3180-4666-a039-d1fc4f3c2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9b146ca-91f7-46e9-a266-5f2e7892c693}" ma:internalName="TaxCatchAll" ma:showField="CatchAllData" ma:web="7b37178d-3180-4666-a039-d1fc4f3c2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57bbdc-7c45-46d3-9322-786b8d3d81ce">
      <Terms xmlns="http://schemas.microsoft.com/office/infopath/2007/PartnerControls"/>
    </lcf76f155ced4ddcb4097134ff3c332f>
    <TaxCatchAll xmlns="7b37178d-3180-4666-a039-d1fc4f3c29c2" xsi:nil="true"/>
  </documentManagement>
</p:properties>
</file>

<file path=customXml/itemProps1.xml><?xml version="1.0" encoding="utf-8"?>
<ds:datastoreItem xmlns:ds="http://schemas.openxmlformats.org/officeDocument/2006/customXml" ds:itemID="{C7C85FE6-584F-4B5D-A2F1-686CD4B06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57bbdc-7c45-46d3-9322-786b8d3d81ce"/>
    <ds:schemaRef ds:uri="7b37178d-3180-4666-a039-d1fc4f3c2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B73EF4-1FB0-47D0-B46A-884144021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F5AE8-28D6-406E-888B-DE59F1720A1E}">
  <ds:schemaRefs>
    <ds:schemaRef ds:uri="http://schemas.microsoft.com/office/2006/documentManagement/types"/>
    <ds:schemaRef ds:uri="http://purl.org/dc/terms/"/>
    <ds:schemaRef ds:uri="http://www.w3.org/XML/1998/namespace"/>
    <ds:schemaRef ds:uri="e557bbdc-7c45-46d3-9322-786b8d3d81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7b37178d-3180-4666-a039-d1fc4f3c29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897</Words>
  <Application>Microsoft Office PowerPoint</Application>
  <PresentationFormat>On-screen Show (4:3)</PresentationFormat>
  <Paragraphs>166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Courier New</vt:lpstr>
      <vt:lpstr>Office Theme</vt:lpstr>
      <vt:lpstr>Office Theme</vt:lpstr>
      <vt:lpstr>Office Theme</vt:lpstr>
      <vt:lpstr>Early Years Network Meeting (All settings 0-4 years)</vt:lpstr>
      <vt:lpstr>Agenda:</vt:lpstr>
      <vt:lpstr>First half of Autumn Term routine inspections  'on hold'</vt:lpstr>
      <vt:lpstr>Additional CPD opportunities:</vt:lpstr>
      <vt:lpstr>Early Years subgroup:</vt:lpstr>
      <vt:lpstr>Adaptive Teaching in the Early Years</vt:lpstr>
      <vt:lpstr>PowerPoint Presentation</vt:lpstr>
      <vt:lpstr>PowerPoint Presentation</vt:lpstr>
      <vt:lpstr>PowerPoint Presentation</vt:lpstr>
      <vt:lpstr>PowerPoint Presentation</vt:lpstr>
      <vt:lpstr>Early Years Autism education Trust Good Autism Practice Training</vt:lpstr>
      <vt:lpstr>Early Years Good Autism Practice (GAP) Training</vt:lpstr>
      <vt:lpstr>PowerPoint Presentation</vt:lpstr>
      <vt:lpstr>AOB:</vt:lpstr>
      <vt:lpstr>Dates for EY Network Meetings 2025 - 2026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Hall.Salter</dc:creator>
  <cp:lastModifiedBy>Beverley Jones</cp:lastModifiedBy>
  <cp:revision>383</cp:revision>
  <dcterms:created xsi:type="dcterms:W3CDTF">2022-04-23T22:24:44Z</dcterms:created>
  <dcterms:modified xsi:type="dcterms:W3CDTF">2025-07-09T11:25:29Z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0x0101000B1996ADB0966946831600928F749DA2</vt:lpwstr>
  </property>
  <property fmtid="{D5CDD505-2E9C-101B-9397-08002B2CF9AE}" pid="3" name="MediaServiceImageTags">
    <vt:lpwstr/>
  </property>
</Properties>
</file>